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8"/>
  </p:notesMasterIdLst>
  <p:sldIdLst>
    <p:sldId id="256" r:id="rId5"/>
    <p:sldId id="257" r:id="rId6"/>
    <p:sldId id="258" r:id="rId7"/>
    <p:sldId id="259" r:id="rId8"/>
    <p:sldId id="260" r:id="rId9"/>
    <p:sldId id="261" r:id="rId10"/>
    <p:sldId id="262" r:id="rId11"/>
    <p:sldId id="263" r:id="rId12"/>
    <p:sldId id="264" r:id="rId13"/>
    <p:sldId id="265" r:id="rId14"/>
    <p:sldId id="266" r:id="rId15"/>
    <p:sldId id="287" r:id="rId16"/>
    <p:sldId id="267" r:id="rId17"/>
    <p:sldId id="268" r:id="rId18"/>
    <p:sldId id="269" r:id="rId19"/>
    <p:sldId id="270" r:id="rId20"/>
    <p:sldId id="272" r:id="rId21"/>
    <p:sldId id="271" r:id="rId22"/>
    <p:sldId id="432" r:id="rId23"/>
    <p:sldId id="273" r:id="rId24"/>
    <p:sldId id="274" r:id="rId25"/>
    <p:sldId id="275" r:id="rId26"/>
    <p:sldId id="277" r:id="rId27"/>
    <p:sldId id="278" r:id="rId28"/>
    <p:sldId id="280" r:id="rId29"/>
    <p:sldId id="281" r:id="rId30"/>
    <p:sldId id="282" r:id="rId31"/>
    <p:sldId id="433" r:id="rId32"/>
    <p:sldId id="283" r:id="rId33"/>
    <p:sldId id="434" r:id="rId34"/>
    <p:sldId id="285" r:id="rId35"/>
    <p:sldId id="288" r:id="rId36"/>
    <p:sldId id="431" r:id="rId37"/>
  </p:sldIdLst>
  <p:sldSz cx="18288000" cy="10287000"/>
  <p:notesSz cx="6858000" cy="9144000"/>
  <p:embeddedFontLst>
    <p:embeddedFont>
      <p:font typeface="Amasis MT Pro Black" panose="02040A04050005020304" pitchFamily="18" charset="0"/>
      <p:bold r:id="rId39"/>
      <p:boldItalic r:id="rId40"/>
    </p:embeddedFont>
    <p:embeddedFont>
      <p:font typeface="Comic Sans MS" panose="030F0702030302020204" pitchFamily="66" charset="0"/>
      <p:regular r:id="rId41"/>
      <p:bold r:id="rId42"/>
      <p:italic r:id="rId43"/>
      <p:boldItalic r:id="rId44"/>
    </p:embeddedFont>
    <p:embeddedFont>
      <p:font typeface="Inter"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891157-F14C-4860-8295-36590110AEB9}" v="21" dt="2025-07-25T18:31:52.1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947" autoAdjust="0"/>
  </p:normalViewPr>
  <p:slideViewPr>
    <p:cSldViewPr snapToGrid="0">
      <p:cViewPr varScale="1">
        <p:scale>
          <a:sx n="71" d="100"/>
          <a:sy n="71" d="100"/>
        </p:scale>
        <p:origin x="714"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B75E0A-50B5-4C63-BDC3-A95675DFCFE0}" type="datetimeFigureOut">
              <a:rPr lang="en-US" smtClean="0"/>
              <a:t>8/8/2025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925A0F-77E1-41B7-A0E2-1FF4713AC9F6}" type="slidenum">
              <a:rPr lang="en-US" smtClean="0"/>
              <a:t>‹#›</a:t>
            </a:fld>
            <a:endParaRPr lang="en-US"/>
          </a:p>
        </p:txBody>
      </p:sp>
    </p:spTree>
    <p:extLst>
      <p:ext uri="{BB962C8B-B14F-4D97-AF65-F5344CB8AC3E}">
        <p14:creationId xmlns:p14="http://schemas.microsoft.com/office/powerpoint/2010/main" val="1531535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925A0F-77E1-41B7-A0E2-1FF4713AC9F6}" type="slidenum">
              <a:rPr lang="en-US" smtClean="0"/>
              <a:t>1</a:t>
            </a:fld>
            <a:endParaRPr lang="en-US"/>
          </a:p>
        </p:txBody>
      </p:sp>
    </p:spTree>
    <p:extLst>
      <p:ext uri="{BB962C8B-B14F-4D97-AF65-F5344CB8AC3E}">
        <p14:creationId xmlns:p14="http://schemas.microsoft.com/office/powerpoint/2010/main" val="898307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925A0F-77E1-41B7-A0E2-1FF4713AC9F6}" type="slidenum">
              <a:rPr lang="en-US" smtClean="0"/>
              <a:t>4</a:t>
            </a:fld>
            <a:endParaRPr lang="en-US"/>
          </a:p>
        </p:txBody>
      </p:sp>
    </p:spTree>
    <p:extLst>
      <p:ext uri="{BB962C8B-B14F-4D97-AF65-F5344CB8AC3E}">
        <p14:creationId xmlns:p14="http://schemas.microsoft.com/office/powerpoint/2010/main" val="3698329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 Talking Point </a:t>
            </a:r>
          </a:p>
        </p:txBody>
      </p:sp>
      <p:sp>
        <p:nvSpPr>
          <p:cNvPr id="4" name="Slide Number Placeholder 3"/>
          <p:cNvSpPr>
            <a:spLocks noGrp="1"/>
          </p:cNvSpPr>
          <p:nvPr>
            <p:ph type="sldNum" sz="quarter" idx="5"/>
          </p:nvPr>
        </p:nvSpPr>
        <p:spPr/>
        <p:txBody>
          <a:bodyPr/>
          <a:lstStyle/>
          <a:p>
            <a:fld id="{A7925A0F-77E1-41B7-A0E2-1FF4713AC9F6}" type="slidenum">
              <a:rPr lang="en-US" smtClean="0"/>
              <a:t>20</a:t>
            </a:fld>
            <a:endParaRPr lang="en-US"/>
          </a:p>
        </p:txBody>
      </p:sp>
    </p:spTree>
    <p:extLst>
      <p:ext uri="{BB962C8B-B14F-4D97-AF65-F5344CB8AC3E}">
        <p14:creationId xmlns:p14="http://schemas.microsoft.com/office/powerpoint/2010/main" val="3739191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 Talking Point</a:t>
            </a:r>
          </a:p>
        </p:txBody>
      </p:sp>
      <p:sp>
        <p:nvSpPr>
          <p:cNvPr id="4" name="Slide Number Placeholder 3"/>
          <p:cNvSpPr>
            <a:spLocks noGrp="1"/>
          </p:cNvSpPr>
          <p:nvPr>
            <p:ph type="sldNum" sz="quarter" idx="5"/>
          </p:nvPr>
        </p:nvSpPr>
        <p:spPr/>
        <p:txBody>
          <a:bodyPr/>
          <a:lstStyle/>
          <a:p>
            <a:fld id="{A7925A0F-77E1-41B7-A0E2-1FF4713AC9F6}" type="slidenum">
              <a:rPr lang="en-US" smtClean="0"/>
              <a:t>29</a:t>
            </a:fld>
            <a:endParaRPr lang="en-US"/>
          </a:p>
        </p:txBody>
      </p:sp>
    </p:spTree>
    <p:extLst>
      <p:ext uri="{BB962C8B-B14F-4D97-AF65-F5344CB8AC3E}">
        <p14:creationId xmlns:p14="http://schemas.microsoft.com/office/powerpoint/2010/main" val="702571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aseline="0"/>
              <a:t>Thank you everyone! If you have any questions, please raise your hand or enter it into the Chat.  If no question feel free to email the CMS team and we can answer them. </a:t>
            </a:r>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omic Sans MS" pitchFamily="66" charset="0"/>
              </a:defRPr>
            </a:lvl1pPr>
            <a:lvl2pPr marL="737824" indent="-283778" eaLnBrk="0" hangingPunct="0">
              <a:defRPr>
                <a:solidFill>
                  <a:schemeClr val="tx1"/>
                </a:solidFill>
                <a:latin typeface="Comic Sans MS" pitchFamily="66" charset="0"/>
              </a:defRPr>
            </a:lvl2pPr>
            <a:lvl3pPr marL="1135113" indent="-227023" eaLnBrk="0" hangingPunct="0">
              <a:defRPr>
                <a:solidFill>
                  <a:schemeClr val="tx1"/>
                </a:solidFill>
                <a:latin typeface="Comic Sans MS" pitchFamily="66" charset="0"/>
              </a:defRPr>
            </a:lvl3pPr>
            <a:lvl4pPr marL="1589159" indent="-227023" eaLnBrk="0" hangingPunct="0">
              <a:defRPr>
                <a:solidFill>
                  <a:schemeClr val="tx1"/>
                </a:solidFill>
                <a:latin typeface="Comic Sans MS" pitchFamily="66" charset="0"/>
              </a:defRPr>
            </a:lvl4pPr>
            <a:lvl5pPr marL="2043204" indent="-227023" eaLnBrk="0" hangingPunct="0">
              <a:defRPr>
                <a:solidFill>
                  <a:schemeClr val="tx1"/>
                </a:solidFill>
                <a:latin typeface="Comic Sans MS" pitchFamily="66" charset="0"/>
              </a:defRPr>
            </a:lvl5pPr>
            <a:lvl6pPr marL="2497249" indent="-227023" eaLnBrk="0" fontAlgn="base" hangingPunct="0">
              <a:spcBef>
                <a:spcPct val="0"/>
              </a:spcBef>
              <a:spcAft>
                <a:spcPct val="0"/>
              </a:spcAft>
              <a:defRPr>
                <a:solidFill>
                  <a:schemeClr val="tx1"/>
                </a:solidFill>
                <a:latin typeface="Comic Sans MS" pitchFamily="66" charset="0"/>
              </a:defRPr>
            </a:lvl6pPr>
            <a:lvl7pPr marL="2951295" indent="-227023" eaLnBrk="0" fontAlgn="base" hangingPunct="0">
              <a:spcBef>
                <a:spcPct val="0"/>
              </a:spcBef>
              <a:spcAft>
                <a:spcPct val="0"/>
              </a:spcAft>
              <a:defRPr>
                <a:solidFill>
                  <a:schemeClr val="tx1"/>
                </a:solidFill>
                <a:latin typeface="Comic Sans MS" pitchFamily="66" charset="0"/>
              </a:defRPr>
            </a:lvl7pPr>
            <a:lvl8pPr marL="3405340" indent="-227023" eaLnBrk="0" fontAlgn="base" hangingPunct="0">
              <a:spcBef>
                <a:spcPct val="0"/>
              </a:spcBef>
              <a:spcAft>
                <a:spcPct val="0"/>
              </a:spcAft>
              <a:defRPr>
                <a:solidFill>
                  <a:schemeClr val="tx1"/>
                </a:solidFill>
                <a:latin typeface="Comic Sans MS" pitchFamily="66" charset="0"/>
              </a:defRPr>
            </a:lvl8pPr>
            <a:lvl9pPr marL="3859385" indent="-227023" eaLnBrk="0" fontAlgn="base" hangingPunct="0">
              <a:spcBef>
                <a:spcPct val="0"/>
              </a:spcBef>
              <a:spcAft>
                <a:spcPct val="0"/>
              </a:spcAft>
              <a:defRPr>
                <a:solidFill>
                  <a:schemeClr val="tx1"/>
                </a:solidFill>
                <a:latin typeface="Comic Sans MS" pitchFamily="66"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D020A96A-6230-49F7-8947-41F9958A0505}" type="slidenum">
              <a:rPr kumimoji="0" lang="en-US" altLang="en-US" sz="1200" b="0" i="0" u="none" strike="noStrike" kern="1200" cap="none" spc="0" normalizeH="0" baseline="0" noProof="0">
                <a:ln>
                  <a:noFill/>
                </a:ln>
                <a:solidFill>
                  <a:prstClr val="black"/>
                </a:solidFill>
                <a:effectLst/>
                <a:uLnTx/>
                <a:uFillTx/>
                <a:latin typeface="Comic Sans MS" pitchFamily="66" charset="0"/>
                <a:ea typeface="+mn-ea"/>
                <a:cs typeface="+mn-cs"/>
              </a:rPr>
              <a:pPr marL="0" marR="0" lvl="0" indent="0" algn="r" defTabSz="457200" rtl="0" eaLnBrk="0" fontAlgn="auto" latinLnBrk="0" hangingPunct="0">
                <a:lnSpc>
                  <a:spcPct val="100000"/>
                </a:lnSpc>
                <a:spcBef>
                  <a:spcPts val="0"/>
                </a:spcBef>
                <a:spcAft>
                  <a:spcPts val="0"/>
                </a:spcAft>
                <a:buClrTx/>
                <a:buSzTx/>
                <a:buFontTx/>
                <a:buNone/>
                <a:tabLst/>
                <a:defRPr/>
              </a:pPr>
              <a:t>33</a:t>
            </a:fld>
            <a:endParaRPr kumimoji="0" lang="en-US" altLang="en-US" sz="12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3253652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D6636F8-5590-473B-8BFE-5D9179C9A699}" type="datetime1">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964865-7EF1-4C83-854F-6C81528030BE}" type="datetime1">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1BD1D8-06B4-4FF7-8292-3021DBCC382C}" type="datetime1">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24DF0F-ABFE-4674-AC69-C496BB697CC3}" type="datetime1">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EA57A8-9A09-4DF6-BD04-23F07EFD6E42}" type="datetime1">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AF7BDE-5E29-4399-B4C9-1F748309D000}" type="datetime1">
              <a:rPr lang="en-US" smtClean="0"/>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22A3A9F-B493-4EC5-AECD-C33E626636E7}" type="datetime1">
              <a:rPr lang="en-US" smtClean="0"/>
              <a:t>8/8/2025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2D6133-332F-4003-BDA9-67CAFADE90E1}" type="datetime1">
              <a:rPr lang="en-US" smtClean="0"/>
              <a:t>8/8/2025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F3BC12-B085-46D4-9BCD-2C24E37C4FC6}" type="datetime1">
              <a:rPr lang="en-US" smtClean="0"/>
              <a:t>8/8/2025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3E92B0-10AF-4A87-A4D8-5C0F1BD264DB}" type="datetime1">
              <a:rPr lang="en-US" smtClean="0"/>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1D7F39-A0C9-4739-8A43-FF03CE0C7074}" type="datetime1">
              <a:rPr lang="en-US" smtClean="0"/>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2CDB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87B8D2-5BB2-40A1-838B-CEC5532F530E}" type="datetime1">
              <a:rPr lang="en-US" smtClean="0"/>
              <a:t>8/8/2025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hyperlink" Target="https://publicdomainpictures.net/view-image.php?image=38815&amp;picture=yippee"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svg"/><Relationship Id="rId7" Type="http://schemas.openxmlformats.org/officeDocument/2006/relationships/image" Target="../media/image1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sv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sv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7.gif"/><Relationship Id="rId5" Type="http://schemas.openxmlformats.org/officeDocument/2006/relationships/image" Target="../media/image66.png"/><Relationship Id="rId4" Type="http://schemas.openxmlformats.org/officeDocument/2006/relationships/notesSlide" Target="../notesSlides/notesSlide5.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16564145" y="1028700"/>
            <a:ext cx="695155" cy="775528"/>
          </a:xfrm>
          <a:custGeom>
            <a:avLst/>
            <a:gdLst/>
            <a:ahLst/>
            <a:cxnLst/>
            <a:rect l="l" t="t" r="r" b="b"/>
            <a:pathLst>
              <a:path w="695155" h="775528">
                <a:moveTo>
                  <a:pt x="0" y="0"/>
                </a:moveTo>
                <a:lnTo>
                  <a:pt x="695155" y="0"/>
                </a:lnTo>
                <a:lnTo>
                  <a:pt x="695155" y="775528"/>
                </a:lnTo>
                <a:lnTo>
                  <a:pt x="0" y="7755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670103" y="213945"/>
            <a:ext cx="2428427" cy="824816"/>
          </a:xfrm>
          <a:custGeom>
            <a:avLst/>
            <a:gdLst/>
            <a:ahLst/>
            <a:cxnLst/>
            <a:rect l="l" t="t" r="r" b="b"/>
            <a:pathLst>
              <a:path w="2428427" h="824816">
                <a:moveTo>
                  <a:pt x="0" y="0"/>
                </a:moveTo>
                <a:lnTo>
                  <a:pt x="2428426" y="0"/>
                </a:lnTo>
                <a:lnTo>
                  <a:pt x="2428426" y="824816"/>
                </a:lnTo>
                <a:lnTo>
                  <a:pt x="0" y="8248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1"/>
          <p:cNvSpPr txBox="1"/>
          <p:nvPr/>
        </p:nvSpPr>
        <p:spPr>
          <a:xfrm>
            <a:off x="2703326" y="950920"/>
            <a:ext cx="16582202" cy="1229311"/>
          </a:xfrm>
          <a:prstGeom prst="rect">
            <a:avLst/>
          </a:prstGeom>
        </p:spPr>
        <p:txBody>
          <a:bodyPr wrap="square" lIns="0" tIns="0" rIns="0" bIns="0" rtlCol="0" anchor="t">
            <a:spAutoFit/>
          </a:bodyPr>
          <a:lstStyle/>
          <a:p>
            <a:pPr algn="l">
              <a:lnSpc>
                <a:spcPts val="10946"/>
              </a:lnSpc>
            </a:pPr>
            <a:r>
              <a:rPr lang="en-US" sz="6000">
                <a:solidFill>
                  <a:srgbClr val="000000"/>
                </a:solidFill>
                <a:latin typeface="Inter"/>
                <a:ea typeface="Inter"/>
                <a:cs typeface="Inter"/>
                <a:sym typeface="Inter"/>
              </a:rPr>
              <a:t>Newton Front of the House Overview</a:t>
            </a:r>
          </a:p>
        </p:txBody>
      </p:sp>
      <p:pic>
        <p:nvPicPr>
          <p:cNvPr id="1026" name="Picture 2" descr="Image preview">
            <a:extLst>
              <a:ext uri="{FF2B5EF4-FFF2-40B4-BE49-F238E27FC236}">
                <a16:creationId xmlns:a16="http://schemas.microsoft.com/office/drawing/2014/main" id="{B3BE6EAF-0BCF-B22A-2520-19E4E6D64A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8926" y="7980727"/>
            <a:ext cx="10515600" cy="1800225"/>
          </a:xfrm>
          <a:prstGeom prst="rect">
            <a:avLst/>
          </a:prstGeom>
          <a:noFill/>
          <a:extLst>
            <a:ext uri="{909E8E84-426E-40DD-AFC4-6F175D3DCCD1}">
              <a14:hiddenFill xmlns:a14="http://schemas.microsoft.com/office/drawing/2010/main">
                <a:solidFill>
                  <a:srgbClr val="FFFFFF"/>
                </a:solidFill>
              </a14:hiddenFill>
            </a:ext>
          </a:extLst>
        </p:spPr>
      </p:pic>
      <p:sp>
        <p:nvSpPr>
          <p:cNvPr id="15" name="Freeform 11">
            <a:extLst>
              <a:ext uri="{FF2B5EF4-FFF2-40B4-BE49-F238E27FC236}">
                <a16:creationId xmlns:a16="http://schemas.microsoft.com/office/drawing/2014/main" id="{9B4CD87F-9367-309D-FA0C-5846CACF78F5}"/>
              </a:ext>
            </a:extLst>
          </p:cNvPr>
          <p:cNvSpPr/>
          <p:nvPr/>
        </p:nvSpPr>
        <p:spPr>
          <a:xfrm>
            <a:off x="10806010" y="3597021"/>
            <a:ext cx="3838244" cy="3906982"/>
          </a:xfrm>
          <a:custGeom>
            <a:avLst/>
            <a:gdLst/>
            <a:ahLst/>
            <a:cxnLst/>
            <a:rect l="l" t="t" r="r" b="b"/>
            <a:pathLst>
              <a:path w="2683311" h="2260690">
                <a:moveTo>
                  <a:pt x="0" y="0"/>
                </a:moveTo>
                <a:lnTo>
                  <a:pt x="2683311" y="0"/>
                </a:lnTo>
                <a:lnTo>
                  <a:pt x="2683311" y="2260690"/>
                </a:lnTo>
                <a:lnTo>
                  <a:pt x="0" y="22606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030" name="Picture 6">
            <a:extLst>
              <a:ext uri="{FF2B5EF4-FFF2-40B4-BE49-F238E27FC236}">
                <a16:creationId xmlns:a16="http://schemas.microsoft.com/office/drawing/2014/main" id="{AE69F367-D70A-7AE9-84A3-18EB7D9367D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27049" y="6172774"/>
            <a:ext cx="6342578" cy="18528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screenshot of a computer&#10;&#10;AI-generated content may be incorrect.">
            <a:extLst>
              <a:ext uri="{FF2B5EF4-FFF2-40B4-BE49-F238E27FC236}">
                <a16:creationId xmlns:a16="http://schemas.microsoft.com/office/drawing/2014/main" id="{516CAC51-0EBC-2F64-B089-6CC6BDB55C9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27049" y="2586443"/>
            <a:ext cx="5978253" cy="37106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6564145" y="1028700"/>
            <a:ext cx="695155" cy="775528"/>
          </a:xfrm>
          <a:custGeom>
            <a:avLst/>
            <a:gdLst/>
            <a:ahLst/>
            <a:cxnLst/>
            <a:rect l="l" t="t" r="r" b="b"/>
            <a:pathLst>
              <a:path w="695155" h="775528">
                <a:moveTo>
                  <a:pt x="0" y="0"/>
                </a:moveTo>
                <a:lnTo>
                  <a:pt x="695155" y="0"/>
                </a:lnTo>
                <a:lnTo>
                  <a:pt x="695155" y="775528"/>
                </a:lnTo>
                <a:lnTo>
                  <a:pt x="0" y="7755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extBox 8"/>
          <p:cNvSpPr txBox="1"/>
          <p:nvPr/>
        </p:nvSpPr>
        <p:spPr>
          <a:xfrm>
            <a:off x="6723796" y="3552825"/>
            <a:ext cx="8565265" cy="1057275"/>
          </a:xfrm>
          <a:prstGeom prst="rect">
            <a:avLst/>
          </a:prstGeom>
        </p:spPr>
        <p:txBody>
          <a:bodyPr wrap="square" lIns="0" tIns="0" rIns="0" bIns="0" rtlCol="0" anchor="t">
            <a:spAutoFit/>
          </a:bodyPr>
          <a:lstStyle/>
          <a:p>
            <a:pPr algn="ctr">
              <a:lnSpc>
                <a:spcPts val="4200"/>
              </a:lnSpc>
            </a:pPr>
            <a:r>
              <a:rPr lang="en-US" sz="3000" spc="54">
                <a:solidFill>
                  <a:srgbClr val="000000"/>
                </a:solidFill>
                <a:latin typeface="Inter"/>
                <a:ea typeface="Inter"/>
                <a:cs typeface="Inter"/>
                <a:sym typeface="Inter"/>
              </a:rPr>
              <a:t>3.Verify correct meal service and date then Select </a:t>
            </a:r>
            <a:r>
              <a:rPr lang="en-US" sz="3000" b="1" spc="54">
                <a:solidFill>
                  <a:srgbClr val="000000"/>
                </a:solidFill>
                <a:latin typeface="Inter"/>
                <a:ea typeface="Inter"/>
                <a:cs typeface="Inter"/>
                <a:sym typeface="Inter"/>
              </a:rPr>
              <a:t>“Connect”</a:t>
            </a:r>
          </a:p>
        </p:txBody>
      </p:sp>
      <p:sp>
        <p:nvSpPr>
          <p:cNvPr id="9" name="TextBox 9"/>
          <p:cNvSpPr txBox="1"/>
          <p:nvPr/>
        </p:nvSpPr>
        <p:spPr>
          <a:xfrm>
            <a:off x="8834728" y="6729313"/>
            <a:ext cx="4343400" cy="1571649"/>
          </a:xfrm>
          <a:prstGeom prst="rect">
            <a:avLst/>
          </a:prstGeom>
        </p:spPr>
        <p:txBody>
          <a:bodyPr wrap="square" lIns="0" tIns="0" rIns="0" bIns="0" rtlCol="0" anchor="t">
            <a:spAutoFit/>
          </a:bodyPr>
          <a:lstStyle/>
          <a:p>
            <a:pPr algn="ctr">
              <a:lnSpc>
                <a:spcPts val="4200"/>
              </a:lnSpc>
              <a:spcBef>
                <a:spcPct val="0"/>
              </a:spcBef>
            </a:pPr>
            <a:r>
              <a:rPr lang="en-US" sz="3000" spc="179">
                <a:solidFill>
                  <a:srgbClr val="000000"/>
                </a:solidFill>
                <a:latin typeface="Inter"/>
                <a:ea typeface="Inter"/>
                <a:cs typeface="Inter"/>
                <a:sym typeface="Inter"/>
              </a:rPr>
              <a:t>4.To Find Employee</a:t>
            </a:r>
          </a:p>
          <a:p>
            <a:pPr algn="ctr">
              <a:lnSpc>
                <a:spcPts val="4200"/>
              </a:lnSpc>
              <a:spcBef>
                <a:spcPct val="0"/>
              </a:spcBef>
            </a:pPr>
            <a:r>
              <a:rPr lang="en-US" sz="3000" spc="179">
                <a:solidFill>
                  <a:srgbClr val="000000"/>
                </a:solidFill>
                <a:latin typeface="Inter"/>
                <a:ea typeface="Inter"/>
                <a:cs typeface="Inter"/>
                <a:sym typeface="Inter"/>
              </a:rPr>
              <a:t> Select</a:t>
            </a:r>
          </a:p>
          <a:p>
            <a:pPr algn="ctr">
              <a:lnSpc>
                <a:spcPts val="4200"/>
              </a:lnSpc>
              <a:spcBef>
                <a:spcPct val="0"/>
              </a:spcBef>
            </a:pPr>
            <a:r>
              <a:rPr lang="en-US" sz="3000" b="1" spc="179">
                <a:solidFill>
                  <a:srgbClr val="000000"/>
                </a:solidFill>
                <a:latin typeface="Inter"/>
                <a:ea typeface="Inter"/>
                <a:cs typeface="Inter"/>
                <a:sym typeface="Inter"/>
              </a:rPr>
              <a:t>“ Group Search”</a:t>
            </a:r>
          </a:p>
        </p:txBody>
      </p:sp>
      <p:pic>
        <p:nvPicPr>
          <p:cNvPr id="1028" name="Picture 4">
            <a:extLst>
              <a:ext uri="{FF2B5EF4-FFF2-40B4-BE49-F238E27FC236}">
                <a16:creationId xmlns:a16="http://schemas.microsoft.com/office/drawing/2014/main" id="{E9AE5EA4-4267-7271-FA22-043DAE5E56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493" t="18844" r="31194"/>
          <a:stretch>
            <a:fillRect/>
          </a:stretch>
        </p:blipFill>
        <p:spPr bwMode="auto">
          <a:xfrm>
            <a:off x="1752600" y="1837779"/>
            <a:ext cx="4952999" cy="3252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2BE1C2D-41DC-0E5B-3415-2C1A1CF0FAC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96" t="88149" r="47608"/>
          <a:stretch>
            <a:fillRect/>
          </a:stretch>
        </p:blipFill>
        <p:spPr bwMode="auto">
          <a:xfrm>
            <a:off x="770021" y="6577175"/>
            <a:ext cx="6680528" cy="21143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8F773E5-B59B-C114-C6E5-CBCEA04DB581}"/>
              </a:ext>
            </a:extLst>
          </p:cNvPr>
          <p:cNvSpPr txBox="1"/>
          <p:nvPr/>
        </p:nvSpPr>
        <p:spPr>
          <a:xfrm>
            <a:off x="1295400" y="193912"/>
            <a:ext cx="13164724" cy="1002839"/>
          </a:xfrm>
          <a:prstGeom prst="rect">
            <a:avLst/>
          </a:prstGeom>
          <a:noFill/>
        </p:spPr>
        <p:txBody>
          <a:bodyPr wrap="square">
            <a:spAutoFit/>
          </a:bodyPr>
          <a:lstStyle/>
          <a:p>
            <a:pPr algn="ctr">
              <a:lnSpc>
                <a:spcPts val="7080"/>
              </a:lnSpc>
            </a:pPr>
            <a:r>
              <a:rPr lang="en-US" sz="6000" b="1">
                <a:solidFill>
                  <a:srgbClr val="000000"/>
                </a:solidFill>
                <a:latin typeface="Inter"/>
                <a:ea typeface="Inter"/>
                <a:cs typeface="Inter"/>
                <a:sym typeface="Inter"/>
              </a:rPr>
              <a:t>Enter Employee Meals -Continued </a:t>
            </a:r>
          </a:p>
        </p:txBody>
      </p:sp>
      <p:sp>
        <p:nvSpPr>
          <p:cNvPr id="4" name="Rectangle 3">
            <a:extLst>
              <a:ext uri="{FF2B5EF4-FFF2-40B4-BE49-F238E27FC236}">
                <a16:creationId xmlns:a16="http://schemas.microsoft.com/office/drawing/2014/main" id="{E2B4AD4A-0BA7-C100-C361-F53D107D596C}"/>
              </a:ext>
            </a:extLst>
          </p:cNvPr>
          <p:cNvSpPr/>
          <p:nvPr/>
        </p:nvSpPr>
        <p:spPr>
          <a:xfrm>
            <a:off x="5013767" y="4000500"/>
            <a:ext cx="1234633" cy="609600"/>
          </a:xfrm>
          <a:prstGeom prst="rect">
            <a:avLst/>
          </a:prstGeom>
          <a:noFill/>
          <a:ln w="984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24AC07C2-220A-C296-6B27-AABA4FC577FC}"/>
              </a:ext>
            </a:extLst>
          </p:cNvPr>
          <p:cNvSpPr/>
          <p:nvPr/>
        </p:nvSpPr>
        <p:spPr>
          <a:xfrm rot="10800000">
            <a:off x="6266596" y="4181969"/>
            <a:ext cx="2884227" cy="34795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2BD36703-234F-C421-A58B-A5A26F665699}"/>
              </a:ext>
            </a:extLst>
          </p:cNvPr>
          <p:cNvSpPr/>
          <p:nvPr/>
        </p:nvSpPr>
        <p:spPr>
          <a:xfrm rot="10800000">
            <a:off x="6435648" y="7515138"/>
            <a:ext cx="2860752" cy="545081"/>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6564145" y="1028700"/>
            <a:ext cx="695155" cy="775528"/>
          </a:xfrm>
          <a:custGeom>
            <a:avLst/>
            <a:gdLst/>
            <a:ahLst/>
            <a:cxnLst/>
            <a:rect l="l" t="t" r="r" b="b"/>
            <a:pathLst>
              <a:path w="695155" h="775528">
                <a:moveTo>
                  <a:pt x="0" y="0"/>
                </a:moveTo>
                <a:lnTo>
                  <a:pt x="695155" y="0"/>
                </a:lnTo>
                <a:lnTo>
                  <a:pt x="695155" y="775528"/>
                </a:lnTo>
                <a:lnTo>
                  <a:pt x="0" y="7755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TextBox 9"/>
          <p:cNvSpPr txBox="1"/>
          <p:nvPr/>
        </p:nvSpPr>
        <p:spPr>
          <a:xfrm>
            <a:off x="9330462" y="5901767"/>
            <a:ext cx="7928838" cy="1571649"/>
          </a:xfrm>
          <a:prstGeom prst="rect">
            <a:avLst/>
          </a:prstGeom>
        </p:spPr>
        <p:txBody>
          <a:bodyPr wrap="square" lIns="0" tIns="0" rIns="0" bIns="0" rtlCol="0" anchor="t">
            <a:spAutoFit/>
          </a:bodyPr>
          <a:lstStyle/>
          <a:p>
            <a:pPr algn="ctr">
              <a:lnSpc>
                <a:spcPts val="4200"/>
              </a:lnSpc>
              <a:spcBef>
                <a:spcPct val="0"/>
              </a:spcBef>
            </a:pPr>
            <a:r>
              <a:rPr lang="en-US" sz="3000" spc="179">
                <a:solidFill>
                  <a:srgbClr val="000000"/>
                </a:solidFill>
                <a:latin typeface="Inter"/>
                <a:ea typeface="Inter"/>
                <a:cs typeface="Inter"/>
                <a:sym typeface="Inter"/>
              </a:rPr>
              <a:t>6. Select Employee and click on “</a:t>
            </a:r>
            <a:r>
              <a:rPr lang="en-US" sz="3000" b="1" spc="179">
                <a:solidFill>
                  <a:srgbClr val="000000"/>
                </a:solidFill>
                <a:latin typeface="Inter"/>
                <a:ea typeface="Inter"/>
                <a:cs typeface="Inter"/>
                <a:sym typeface="Inter"/>
              </a:rPr>
              <a:t>Employee Breakfast/ Lunch”</a:t>
            </a:r>
            <a:r>
              <a:rPr lang="en-US" sz="3000" spc="179">
                <a:solidFill>
                  <a:srgbClr val="000000"/>
                </a:solidFill>
                <a:latin typeface="Inter"/>
                <a:ea typeface="Inter"/>
                <a:cs typeface="Inter"/>
                <a:sym typeface="Inter"/>
              </a:rPr>
              <a:t> and click </a:t>
            </a:r>
            <a:r>
              <a:rPr lang="en-US" sz="3000" b="1" spc="179">
                <a:solidFill>
                  <a:srgbClr val="000000"/>
                </a:solidFill>
                <a:latin typeface="Inter"/>
                <a:ea typeface="Inter"/>
                <a:cs typeface="Inter"/>
                <a:sym typeface="Inter"/>
              </a:rPr>
              <a:t>“OK”</a:t>
            </a:r>
          </a:p>
        </p:txBody>
      </p:sp>
      <p:sp>
        <p:nvSpPr>
          <p:cNvPr id="2" name="TextBox 1">
            <a:extLst>
              <a:ext uri="{FF2B5EF4-FFF2-40B4-BE49-F238E27FC236}">
                <a16:creationId xmlns:a16="http://schemas.microsoft.com/office/drawing/2014/main" id="{88759A24-B238-603C-E280-2A0722738294}"/>
              </a:ext>
            </a:extLst>
          </p:cNvPr>
          <p:cNvSpPr txBox="1"/>
          <p:nvPr/>
        </p:nvSpPr>
        <p:spPr>
          <a:xfrm>
            <a:off x="8915400" y="1376056"/>
            <a:ext cx="6498895" cy="1670009"/>
          </a:xfrm>
          <a:prstGeom prst="rect">
            <a:avLst/>
          </a:prstGeom>
          <a:noFill/>
        </p:spPr>
        <p:txBody>
          <a:bodyPr wrap="square" lIns="91440" tIns="45720" rIns="91440" bIns="45720" rtlCol="0" anchor="t">
            <a:spAutoFit/>
          </a:bodyPr>
          <a:lstStyle/>
          <a:p>
            <a:pPr algn="ctr">
              <a:lnSpc>
                <a:spcPts val="4200"/>
              </a:lnSpc>
              <a:spcBef>
                <a:spcPct val="0"/>
              </a:spcBef>
            </a:pPr>
            <a:r>
              <a:rPr lang="en-US" sz="3200" spc="179">
                <a:solidFill>
                  <a:srgbClr val="000000"/>
                </a:solidFill>
                <a:latin typeface="Inter"/>
                <a:ea typeface="Inter"/>
                <a:cs typeface="Inter"/>
                <a:sym typeface="Inter"/>
              </a:rPr>
              <a:t>5. Sort by </a:t>
            </a:r>
            <a:r>
              <a:rPr lang="en-US" sz="3200" b="1" spc="179">
                <a:solidFill>
                  <a:srgbClr val="000000"/>
                </a:solidFill>
                <a:latin typeface="Inter"/>
                <a:ea typeface="Inter"/>
                <a:cs typeface="Inter"/>
                <a:sym typeface="Inter"/>
              </a:rPr>
              <a:t>"Homeroom"</a:t>
            </a:r>
            <a:r>
              <a:rPr lang="en-US" sz="3200" spc="179">
                <a:solidFill>
                  <a:srgbClr val="000000"/>
                </a:solidFill>
                <a:latin typeface="Inter"/>
                <a:ea typeface="Inter"/>
                <a:cs typeface="Inter"/>
                <a:sym typeface="Inter"/>
              </a:rPr>
              <a:t>, then select </a:t>
            </a:r>
            <a:r>
              <a:rPr lang="en-US" sz="3200" b="1" spc="179">
                <a:solidFill>
                  <a:srgbClr val="000000"/>
                </a:solidFill>
                <a:latin typeface="Inter"/>
                <a:ea typeface="Inter"/>
                <a:cs typeface="Inter"/>
                <a:sym typeface="Inter"/>
              </a:rPr>
              <a:t>“Employee”</a:t>
            </a:r>
            <a:r>
              <a:rPr lang="en-US" sz="3200" spc="179">
                <a:solidFill>
                  <a:srgbClr val="000000"/>
                </a:solidFill>
                <a:latin typeface="Inter"/>
                <a:ea typeface="Inter"/>
                <a:cs typeface="Inter"/>
                <a:sym typeface="Inter"/>
              </a:rPr>
              <a:t> from the window</a:t>
            </a:r>
          </a:p>
        </p:txBody>
      </p:sp>
      <p:pic>
        <p:nvPicPr>
          <p:cNvPr id="2052" name="Picture 4">
            <a:extLst>
              <a:ext uri="{FF2B5EF4-FFF2-40B4-BE49-F238E27FC236}">
                <a16:creationId xmlns:a16="http://schemas.microsoft.com/office/drawing/2014/main" id="{C93F2736-FAAA-CE12-08A1-48391685FB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58" y="4998907"/>
            <a:ext cx="8400971" cy="47241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4EB1FCE-1400-232A-9E2D-DB092BA40F0B}"/>
              </a:ext>
            </a:extLst>
          </p:cNvPr>
          <p:cNvSpPr txBox="1"/>
          <p:nvPr/>
        </p:nvSpPr>
        <p:spPr>
          <a:xfrm>
            <a:off x="1295400" y="193912"/>
            <a:ext cx="13164724" cy="1002839"/>
          </a:xfrm>
          <a:prstGeom prst="rect">
            <a:avLst/>
          </a:prstGeom>
          <a:noFill/>
        </p:spPr>
        <p:txBody>
          <a:bodyPr wrap="square">
            <a:spAutoFit/>
          </a:bodyPr>
          <a:lstStyle/>
          <a:p>
            <a:pPr algn="ctr">
              <a:lnSpc>
                <a:spcPts val="7080"/>
              </a:lnSpc>
            </a:pPr>
            <a:r>
              <a:rPr lang="en-US" sz="6000" b="1">
                <a:solidFill>
                  <a:srgbClr val="000000"/>
                </a:solidFill>
                <a:latin typeface="Inter"/>
                <a:ea typeface="Inter"/>
                <a:cs typeface="Inter"/>
                <a:sym typeface="Inter"/>
              </a:rPr>
              <a:t>Enter Employee Meals -Continued </a:t>
            </a:r>
          </a:p>
        </p:txBody>
      </p:sp>
      <p:pic>
        <p:nvPicPr>
          <p:cNvPr id="7" name="Picture 6">
            <a:extLst>
              <a:ext uri="{FF2B5EF4-FFF2-40B4-BE49-F238E27FC236}">
                <a16:creationId xmlns:a16="http://schemas.microsoft.com/office/drawing/2014/main" id="{2D569C94-F70B-0AF7-F29E-48F568EFE8AC}"/>
              </a:ext>
            </a:extLst>
          </p:cNvPr>
          <p:cNvPicPr>
            <a:picLocks noChangeAspect="1"/>
          </p:cNvPicPr>
          <p:nvPr/>
        </p:nvPicPr>
        <p:blipFill>
          <a:blip r:embed="rId5"/>
          <a:stretch>
            <a:fillRect/>
          </a:stretch>
        </p:blipFill>
        <p:spPr>
          <a:xfrm>
            <a:off x="465958" y="1028700"/>
            <a:ext cx="6723835" cy="3954017"/>
          </a:xfrm>
          <a:prstGeom prst="rect">
            <a:avLst/>
          </a:prstGeom>
        </p:spPr>
      </p:pic>
      <p:sp>
        <p:nvSpPr>
          <p:cNvPr id="3" name="Arrow: Right 2">
            <a:extLst>
              <a:ext uri="{FF2B5EF4-FFF2-40B4-BE49-F238E27FC236}">
                <a16:creationId xmlns:a16="http://schemas.microsoft.com/office/drawing/2014/main" id="{491D60BC-0E9E-1FC4-D121-D136A9CE5F03}"/>
              </a:ext>
            </a:extLst>
          </p:cNvPr>
          <p:cNvSpPr/>
          <p:nvPr/>
        </p:nvSpPr>
        <p:spPr>
          <a:xfrm rot="9261664">
            <a:off x="5374998" y="2869433"/>
            <a:ext cx="3574723" cy="35326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dirty="0"/>
          </a:p>
        </p:txBody>
      </p:sp>
      <p:sp>
        <p:nvSpPr>
          <p:cNvPr id="8" name="Rectangle 7">
            <a:extLst>
              <a:ext uri="{FF2B5EF4-FFF2-40B4-BE49-F238E27FC236}">
                <a16:creationId xmlns:a16="http://schemas.microsoft.com/office/drawing/2014/main" id="{21C8C45A-1C59-F8F1-1800-4C4C967C8BC0}"/>
              </a:ext>
            </a:extLst>
          </p:cNvPr>
          <p:cNvSpPr/>
          <p:nvPr/>
        </p:nvSpPr>
        <p:spPr>
          <a:xfrm>
            <a:off x="777922" y="5215987"/>
            <a:ext cx="764275" cy="16377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2DAA6-F4B8-7157-BA5C-020307D991E1}"/>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B373F93B-8049-3C14-B4E0-FB5AB00C376E}"/>
              </a:ext>
            </a:extLst>
          </p:cNvPr>
          <p:cNvSpPr/>
          <p:nvPr/>
        </p:nvSpPr>
        <p:spPr>
          <a:xfrm>
            <a:off x="16564145" y="1028700"/>
            <a:ext cx="695155" cy="775528"/>
          </a:xfrm>
          <a:custGeom>
            <a:avLst/>
            <a:gdLst/>
            <a:ahLst/>
            <a:cxnLst/>
            <a:rect l="l" t="t" r="r" b="b"/>
            <a:pathLst>
              <a:path w="695155" h="775528">
                <a:moveTo>
                  <a:pt x="0" y="0"/>
                </a:moveTo>
                <a:lnTo>
                  <a:pt x="695155" y="0"/>
                </a:lnTo>
                <a:lnTo>
                  <a:pt x="695155" y="775528"/>
                </a:lnTo>
                <a:lnTo>
                  <a:pt x="0" y="7755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04F8F558-26D0-F3C1-70E7-938A7134C6C3}"/>
              </a:ext>
            </a:extLst>
          </p:cNvPr>
          <p:cNvSpPr txBox="1"/>
          <p:nvPr/>
        </p:nvSpPr>
        <p:spPr>
          <a:xfrm>
            <a:off x="2057400" y="1678815"/>
            <a:ext cx="12696238" cy="494431"/>
          </a:xfrm>
          <a:prstGeom prst="rect">
            <a:avLst/>
          </a:prstGeom>
        </p:spPr>
        <p:txBody>
          <a:bodyPr wrap="square" lIns="0" tIns="0" rIns="0" bIns="0" rtlCol="0" anchor="t">
            <a:spAutoFit/>
          </a:bodyPr>
          <a:lstStyle/>
          <a:p>
            <a:pPr algn="ctr">
              <a:lnSpc>
                <a:spcPts val="4200"/>
              </a:lnSpc>
              <a:spcBef>
                <a:spcPct val="0"/>
              </a:spcBef>
            </a:pPr>
            <a:r>
              <a:rPr lang="en-US" sz="3000" b="1" spc="179">
                <a:solidFill>
                  <a:srgbClr val="000000"/>
                </a:solidFill>
                <a:latin typeface="Inter"/>
                <a:ea typeface="Inter"/>
                <a:cs typeface="Inter"/>
                <a:sym typeface="Inter"/>
              </a:rPr>
              <a:t>Note</a:t>
            </a:r>
            <a:r>
              <a:rPr lang="en-US" sz="3000" spc="179">
                <a:solidFill>
                  <a:srgbClr val="000000"/>
                </a:solidFill>
                <a:latin typeface="Inter"/>
                <a:ea typeface="Inter"/>
                <a:cs typeface="Inter"/>
                <a:sym typeface="Inter"/>
              </a:rPr>
              <a:t>: </a:t>
            </a:r>
            <a:r>
              <a:rPr lang="en-US" sz="3000" b="1" spc="179">
                <a:solidFill>
                  <a:srgbClr val="000000"/>
                </a:solidFill>
                <a:latin typeface="Inter"/>
                <a:ea typeface="Inter"/>
                <a:cs typeface="Inter"/>
                <a:sym typeface="Inter"/>
              </a:rPr>
              <a:t>Review Transactions </a:t>
            </a:r>
            <a:r>
              <a:rPr lang="en-US" sz="3000" spc="179">
                <a:solidFill>
                  <a:srgbClr val="000000"/>
                </a:solidFill>
                <a:latin typeface="Inter"/>
                <a:ea typeface="Inter"/>
                <a:cs typeface="Inter"/>
                <a:sym typeface="Inter"/>
              </a:rPr>
              <a:t>to review employee meal claimed</a:t>
            </a:r>
          </a:p>
        </p:txBody>
      </p:sp>
      <p:sp>
        <p:nvSpPr>
          <p:cNvPr id="4" name="TextBox 3">
            <a:extLst>
              <a:ext uri="{FF2B5EF4-FFF2-40B4-BE49-F238E27FC236}">
                <a16:creationId xmlns:a16="http://schemas.microsoft.com/office/drawing/2014/main" id="{30D51BC9-5DA3-CC2B-1B1C-5301ED03F065}"/>
              </a:ext>
            </a:extLst>
          </p:cNvPr>
          <p:cNvSpPr txBox="1"/>
          <p:nvPr/>
        </p:nvSpPr>
        <p:spPr>
          <a:xfrm>
            <a:off x="1295400" y="193912"/>
            <a:ext cx="13164724" cy="1002839"/>
          </a:xfrm>
          <a:prstGeom prst="rect">
            <a:avLst/>
          </a:prstGeom>
          <a:noFill/>
        </p:spPr>
        <p:txBody>
          <a:bodyPr wrap="square">
            <a:spAutoFit/>
          </a:bodyPr>
          <a:lstStyle/>
          <a:p>
            <a:pPr algn="ctr">
              <a:lnSpc>
                <a:spcPts val="7080"/>
              </a:lnSpc>
            </a:pPr>
            <a:r>
              <a:rPr lang="en-US" sz="6000" b="1">
                <a:solidFill>
                  <a:srgbClr val="000000"/>
                </a:solidFill>
                <a:latin typeface="Inter"/>
                <a:ea typeface="Inter"/>
                <a:cs typeface="Inter"/>
                <a:sym typeface="Inter"/>
              </a:rPr>
              <a:t>Enter Employee Meals -Continued </a:t>
            </a:r>
          </a:p>
        </p:txBody>
      </p:sp>
      <p:sp>
        <p:nvSpPr>
          <p:cNvPr id="6" name="TextBox 5">
            <a:extLst>
              <a:ext uri="{FF2B5EF4-FFF2-40B4-BE49-F238E27FC236}">
                <a16:creationId xmlns:a16="http://schemas.microsoft.com/office/drawing/2014/main" id="{9733C0E1-7040-4334-069F-58506B4B87D6}"/>
              </a:ext>
            </a:extLst>
          </p:cNvPr>
          <p:cNvSpPr txBox="1"/>
          <p:nvPr/>
        </p:nvSpPr>
        <p:spPr>
          <a:xfrm>
            <a:off x="152400" y="7359667"/>
            <a:ext cx="5697122" cy="769441"/>
          </a:xfrm>
          <a:prstGeom prst="rect">
            <a:avLst/>
          </a:prstGeom>
          <a:noFill/>
        </p:spPr>
        <p:txBody>
          <a:bodyPr wrap="square" rtlCol="0">
            <a:spAutoFit/>
          </a:bodyPr>
          <a:lstStyle/>
          <a:p>
            <a:pPr marL="742950" indent="-742950">
              <a:buFont typeface="+mj-lt"/>
              <a:buAutoNum type="arabicPeriod"/>
            </a:pPr>
            <a:r>
              <a:rPr lang="en-US" sz="4400"/>
              <a:t>Click Show More</a:t>
            </a:r>
          </a:p>
        </p:txBody>
      </p:sp>
      <p:sp>
        <p:nvSpPr>
          <p:cNvPr id="11" name="TextBox 10">
            <a:extLst>
              <a:ext uri="{FF2B5EF4-FFF2-40B4-BE49-F238E27FC236}">
                <a16:creationId xmlns:a16="http://schemas.microsoft.com/office/drawing/2014/main" id="{85E0F0B5-957E-91AC-CD89-57235E51DEDA}"/>
              </a:ext>
            </a:extLst>
          </p:cNvPr>
          <p:cNvSpPr txBox="1"/>
          <p:nvPr/>
        </p:nvSpPr>
        <p:spPr>
          <a:xfrm>
            <a:off x="5855899" y="7251945"/>
            <a:ext cx="3170064" cy="1754326"/>
          </a:xfrm>
          <a:prstGeom prst="rect">
            <a:avLst/>
          </a:prstGeom>
          <a:noFill/>
        </p:spPr>
        <p:txBody>
          <a:bodyPr wrap="square" rtlCol="0">
            <a:spAutoFit/>
          </a:bodyPr>
          <a:lstStyle/>
          <a:p>
            <a:r>
              <a:rPr lang="en-US" sz="3600"/>
              <a:t>2. Click on </a:t>
            </a:r>
            <a:r>
              <a:rPr lang="en-US" sz="3600" b="1"/>
              <a:t> Review Transaction</a:t>
            </a:r>
            <a:endParaRPr lang="en-US"/>
          </a:p>
        </p:txBody>
      </p:sp>
      <p:pic>
        <p:nvPicPr>
          <p:cNvPr id="3080" name="Picture 8">
            <a:extLst>
              <a:ext uri="{FF2B5EF4-FFF2-40B4-BE49-F238E27FC236}">
                <a16:creationId xmlns:a16="http://schemas.microsoft.com/office/drawing/2014/main" id="{F205ECDF-893E-0EFA-F708-B05F99F5F7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860" t="17470" r="27349" b="15791"/>
          <a:stretch>
            <a:fillRect/>
          </a:stretch>
        </p:blipFill>
        <p:spPr bwMode="auto">
          <a:xfrm>
            <a:off x="8915401" y="2886885"/>
            <a:ext cx="7188756" cy="388000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954F1B0-F8DC-69C7-11A6-AF93EAC7AE34}"/>
              </a:ext>
            </a:extLst>
          </p:cNvPr>
          <p:cNvSpPr txBox="1"/>
          <p:nvPr/>
        </p:nvSpPr>
        <p:spPr>
          <a:xfrm>
            <a:off x="9601200" y="7322704"/>
            <a:ext cx="6248400" cy="646331"/>
          </a:xfrm>
          <a:prstGeom prst="rect">
            <a:avLst/>
          </a:prstGeom>
          <a:noFill/>
        </p:spPr>
        <p:txBody>
          <a:bodyPr wrap="square" rtlCol="0">
            <a:spAutoFit/>
          </a:bodyPr>
          <a:lstStyle/>
          <a:p>
            <a:r>
              <a:rPr lang="en-US" sz="3600"/>
              <a:t>3. See Transaction Displayed</a:t>
            </a:r>
            <a:endParaRPr lang="en-US"/>
          </a:p>
        </p:txBody>
      </p:sp>
      <p:sp>
        <p:nvSpPr>
          <p:cNvPr id="15" name="Arrow: Right 14">
            <a:extLst>
              <a:ext uri="{FF2B5EF4-FFF2-40B4-BE49-F238E27FC236}">
                <a16:creationId xmlns:a16="http://schemas.microsoft.com/office/drawing/2014/main" id="{38A61671-3F03-B553-57B4-E712E1EFCB43}"/>
              </a:ext>
            </a:extLst>
          </p:cNvPr>
          <p:cNvSpPr/>
          <p:nvPr/>
        </p:nvSpPr>
        <p:spPr>
          <a:xfrm rot="16200000">
            <a:off x="11036879" y="6052702"/>
            <a:ext cx="2063767" cy="55016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AE9FB1E-3660-F76C-FB47-AB519F29C51F}"/>
              </a:ext>
            </a:extLst>
          </p:cNvPr>
          <p:cNvPicPr>
            <a:picLocks noChangeAspect="1"/>
          </p:cNvPicPr>
          <p:nvPr/>
        </p:nvPicPr>
        <p:blipFill>
          <a:blip r:embed="rId5"/>
          <a:stretch>
            <a:fillRect/>
          </a:stretch>
        </p:blipFill>
        <p:spPr>
          <a:xfrm>
            <a:off x="893479" y="2873032"/>
            <a:ext cx="3905795" cy="4010585"/>
          </a:xfrm>
          <a:prstGeom prst="rect">
            <a:avLst/>
          </a:prstGeom>
        </p:spPr>
      </p:pic>
      <p:sp>
        <p:nvSpPr>
          <p:cNvPr id="7" name="Arrow: Right 6">
            <a:extLst>
              <a:ext uri="{FF2B5EF4-FFF2-40B4-BE49-F238E27FC236}">
                <a16:creationId xmlns:a16="http://schemas.microsoft.com/office/drawing/2014/main" id="{9CC3E526-9BDD-2D7B-ADBA-51708B95265C}"/>
              </a:ext>
            </a:extLst>
          </p:cNvPr>
          <p:cNvSpPr/>
          <p:nvPr/>
        </p:nvSpPr>
        <p:spPr>
          <a:xfrm rot="16200000">
            <a:off x="1907799" y="6746384"/>
            <a:ext cx="849365" cy="55016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BBF12A28-1C19-AE70-8A47-544C736A6A5E}"/>
              </a:ext>
            </a:extLst>
          </p:cNvPr>
          <p:cNvPicPr>
            <a:picLocks noChangeAspect="1"/>
          </p:cNvPicPr>
          <p:nvPr/>
        </p:nvPicPr>
        <p:blipFill>
          <a:blip r:embed="rId6"/>
          <a:stretch>
            <a:fillRect/>
          </a:stretch>
        </p:blipFill>
        <p:spPr>
          <a:xfrm>
            <a:off x="5056518" y="2863537"/>
            <a:ext cx="3446037" cy="4027694"/>
          </a:xfrm>
          <a:prstGeom prst="rect">
            <a:avLst/>
          </a:prstGeom>
        </p:spPr>
      </p:pic>
      <p:sp>
        <p:nvSpPr>
          <p:cNvPr id="21" name="TextBox 20">
            <a:extLst>
              <a:ext uri="{FF2B5EF4-FFF2-40B4-BE49-F238E27FC236}">
                <a16:creationId xmlns:a16="http://schemas.microsoft.com/office/drawing/2014/main" id="{88008D53-859E-6721-3F21-58B809C8EE9B}"/>
              </a:ext>
            </a:extLst>
          </p:cNvPr>
          <p:cNvSpPr txBox="1"/>
          <p:nvPr/>
        </p:nvSpPr>
        <p:spPr>
          <a:xfrm>
            <a:off x="11300270" y="4548031"/>
            <a:ext cx="2087147" cy="276999"/>
          </a:xfrm>
          <a:prstGeom prst="rect">
            <a:avLst/>
          </a:prstGeom>
          <a:solidFill>
            <a:schemeClr val="bg1"/>
          </a:solidFill>
        </p:spPr>
        <p:txBody>
          <a:bodyPr wrap="square" rtlCol="0">
            <a:spAutoFit/>
          </a:bodyPr>
          <a:lstStyle/>
          <a:p>
            <a:r>
              <a:rPr lang="en-US" sz="1200" b="1" dirty="0">
                <a:solidFill>
                  <a:schemeClr val="accent1"/>
                </a:solidFill>
              </a:rPr>
              <a:t>Happy Employee 1</a:t>
            </a:r>
          </a:p>
        </p:txBody>
      </p:sp>
      <p:sp>
        <p:nvSpPr>
          <p:cNvPr id="22" name="TextBox 21">
            <a:extLst>
              <a:ext uri="{FF2B5EF4-FFF2-40B4-BE49-F238E27FC236}">
                <a16:creationId xmlns:a16="http://schemas.microsoft.com/office/drawing/2014/main" id="{64C20864-7DCE-B112-EAC5-0E8EEE9C49CF}"/>
              </a:ext>
            </a:extLst>
          </p:cNvPr>
          <p:cNvSpPr txBox="1"/>
          <p:nvPr/>
        </p:nvSpPr>
        <p:spPr>
          <a:xfrm>
            <a:off x="11300269" y="4174097"/>
            <a:ext cx="2087147" cy="276999"/>
          </a:xfrm>
          <a:prstGeom prst="rect">
            <a:avLst/>
          </a:prstGeom>
          <a:solidFill>
            <a:schemeClr val="bg1"/>
          </a:solidFill>
        </p:spPr>
        <p:txBody>
          <a:bodyPr wrap="square" rtlCol="0">
            <a:spAutoFit/>
          </a:bodyPr>
          <a:lstStyle/>
          <a:p>
            <a:r>
              <a:rPr lang="en-US" sz="1200" b="1" dirty="0">
                <a:solidFill>
                  <a:schemeClr val="accent1"/>
                </a:solidFill>
              </a:rPr>
              <a:t>Happy Employee 25</a:t>
            </a:r>
          </a:p>
        </p:txBody>
      </p:sp>
      <p:sp>
        <p:nvSpPr>
          <p:cNvPr id="23" name="TextBox 22">
            <a:extLst>
              <a:ext uri="{FF2B5EF4-FFF2-40B4-BE49-F238E27FC236}">
                <a16:creationId xmlns:a16="http://schemas.microsoft.com/office/drawing/2014/main" id="{0308BA74-BC6D-CE9C-731B-49B234A2E46B}"/>
              </a:ext>
            </a:extLst>
          </p:cNvPr>
          <p:cNvSpPr txBox="1"/>
          <p:nvPr/>
        </p:nvSpPr>
        <p:spPr>
          <a:xfrm>
            <a:off x="11300269" y="3831566"/>
            <a:ext cx="2087147" cy="276999"/>
          </a:xfrm>
          <a:prstGeom prst="rect">
            <a:avLst/>
          </a:prstGeom>
          <a:solidFill>
            <a:schemeClr val="bg1"/>
          </a:solidFill>
        </p:spPr>
        <p:txBody>
          <a:bodyPr wrap="square" rtlCol="0">
            <a:spAutoFit/>
          </a:bodyPr>
          <a:lstStyle/>
          <a:p>
            <a:r>
              <a:rPr lang="en-US" sz="1200" b="1" dirty="0">
                <a:solidFill>
                  <a:schemeClr val="accent1"/>
                </a:solidFill>
              </a:rPr>
              <a:t>Happy Employee 12</a:t>
            </a:r>
          </a:p>
        </p:txBody>
      </p:sp>
      <p:sp>
        <p:nvSpPr>
          <p:cNvPr id="13" name="Arrow: Right 12">
            <a:extLst>
              <a:ext uri="{FF2B5EF4-FFF2-40B4-BE49-F238E27FC236}">
                <a16:creationId xmlns:a16="http://schemas.microsoft.com/office/drawing/2014/main" id="{DDAAFFA0-600C-AC86-ED0B-1A83C12D41AB}"/>
              </a:ext>
            </a:extLst>
          </p:cNvPr>
          <p:cNvSpPr/>
          <p:nvPr/>
        </p:nvSpPr>
        <p:spPr>
          <a:xfrm rot="16200000">
            <a:off x="6275939" y="6733310"/>
            <a:ext cx="702551" cy="55016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13173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6564145" y="640936"/>
            <a:ext cx="695155" cy="775528"/>
          </a:xfrm>
          <a:custGeom>
            <a:avLst/>
            <a:gdLst/>
            <a:ahLst/>
            <a:cxnLst/>
            <a:rect l="l" t="t" r="r" b="b"/>
            <a:pathLst>
              <a:path w="695155" h="775528">
                <a:moveTo>
                  <a:pt x="0" y="0"/>
                </a:moveTo>
                <a:lnTo>
                  <a:pt x="695155" y="0"/>
                </a:lnTo>
                <a:lnTo>
                  <a:pt x="695155" y="775528"/>
                </a:lnTo>
                <a:lnTo>
                  <a:pt x="0" y="7755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4214456" y="1609890"/>
            <a:ext cx="9469157" cy="6092122"/>
          </a:xfrm>
          <a:custGeom>
            <a:avLst/>
            <a:gdLst/>
            <a:ahLst/>
            <a:cxnLst/>
            <a:rect l="l" t="t" r="r" b="b"/>
            <a:pathLst>
              <a:path w="8275980" h="6248365">
                <a:moveTo>
                  <a:pt x="0" y="0"/>
                </a:moveTo>
                <a:lnTo>
                  <a:pt x="8275981" y="0"/>
                </a:lnTo>
                <a:lnTo>
                  <a:pt x="8275981" y="6248365"/>
                </a:lnTo>
                <a:lnTo>
                  <a:pt x="0" y="6248365"/>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13855" y="2494633"/>
            <a:ext cx="3932441" cy="2648867"/>
          </a:xfrm>
          <a:prstGeom prst="rect">
            <a:avLst/>
          </a:prstGeom>
        </p:spPr>
        <p:txBody>
          <a:bodyPr wrap="square" lIns="0" tIns="0" rIns="0" bIns="0" rtlCol="0" anchor="t">
            <a:spAutoFit/>
          </a:bodyPr>
          <a:lstStyle/>
          <a:p>
            <a:pPr marL="323850" lvl="1" algn="ctr">
              <a:lnSpc>
                <a:spcPts val="4200"/>
              </a:lnSpc>
            </a:pPr>
            <a:r>
              <a:rPr lang="en-US" sz="3000" spc="179">
                <a:solidFill>
                  <a:srgbClr val="000000"/>
                </a:solidFill>
                <a:latin typeface="Inter"/>
                <a:ea typeface="Inter"/>
                <a:cs typeface="Inter"/>
                <a:sym typeface="Inter"/>
              </a:rPr>
              <a:t>1. Cashier must “</a:t>
            </a:r>
            <a:r>
              <a:rPr lang="en-US" sz="3000" b="1" spc="179">
                <a:solidFill>
                  <a:srgbClr val="000000"/>
                </a:solidFill>
                <a:latin typeface="Inter"/>
                <a:ea typeface="Inter"/>
                <a:cs typeface="Inter"/>
                <a:sym typeface="Inter"/>
              </a:rPr>
              <a:t>Quit Serving Line” </a:t>
            </a:r>
            <a:r>
              <a:rPr lang="en-US" sz="3000" spc="179">
                <a:solidFill>
                  <a:srgbClr val="000000"/>
                </a:solidFill>
                <a:latin typeface="Inter"/>
                <a:ea typeface="Inter"/>
                <a:cs typeface="Inter"/>
                <a:sym typeface="Inter"/>
              </a:rPr>
              <a:t>and “</a:t>
            </a:r>
            <a:r>
              <a:rPr lang="en-US" sz="3000" b="1" spc="179">
                <a:solidFill>
                  <a:srgbClr val="000000"/>
                </a:solidFill>
                <a:latin typeface="Inter"/>
                <a:ea typeface="Inter"/>
                <a:cs typeface="Inter"/>
                <a:sym typeface="Inter"/>
              </a:rPr>
              <a:t>Exit Point of Sale”</a:t>
            </a:r>
            <a:r>
              <a:rPr lang="en-US" sz="3000" spc="179">
                <a:solidFill>
                  <a:srgbClr val="000000"/>
                </a:solidFill>
                <a:latin typeface="Inter"/>
                <a:ea typeface="Inter"/>
                <a:cs typeface="Inter"/>
                <a:sym typeface="Inter"/>
              </a:rPr>
              <a:t>.</a:t>
            </a:r>
          </a:p>
          <a:p>
            <a:pPr algn="ctr">
              <a:lnSpc>
                <a:spcPts val="4200"/>
              </a:lnSpc>
            </a:pPr>
            <a:endParaRPr lang="en-US" sz="3000" spc="179">
              <a:solidFill>
                <a:srgbClr val="000000"/>
              </a:solidFill>
              <a:latin typeface="Inter"/>
              <a:ea typeface="Inter"/>
              <a:cs typeface="Inter"/>
              <a:sym typeface="Inter"/>
            </a:endParaRPr>
          </a:p>
        </p:txBody>
      </p:sp>
      <p:sp>
        <p:nvSpPr>
          <p:cNvPr id="8" name="TextBox 8"/>
          <p:cNvSpPr txBox="1"/>
          <p:nvPr/>
        </p:nvSpPr>
        <p:spPr>
          <a:xfrm>
            <a:off x="649502" y="365823"/>
            <a:ext cx="14666698" cy="940770"/>
          </a:xfrm>
          <a:prstGeom prst="rect">
            <a:avLst/>
          </a:prstGeom>
        </p:spPr>
        <p:txBody>
          <a:bodyPr wrap="square" lIns="0" tIns="0" rIns="0" bIns="0" rtlCol="0" anchor="t">
            <a:spAutoFit/>
          </a:bodyPr>
          <a:lstStyle/>
          <a:p>
            <a:pPr algn="ctr">
              <a:lnSpc>
                <a:spcPts val="7920"/>
              </a:lnSpc>
            </a:pPr>
            <a:r>
              <a:rPr lang="en-US" sz="6000" b="1" spc="108">
                <a:solidFill>
                  <a:srgbClr val="000000"/>
                </a:solidFill>
                <a:latin typeface="Inter"/>
                <a:ea typeface="Inter"/>
                <a:cs typeface="Inter"/>
                <a:sym typeface="Inter"/>
              </a:rPr>
              <a:t>Closing Your Meal Service </a:t>
            </a:r>
          </a:p>
        </p:txBody>
      </p:sp>
      <p:sp>
        <p:nvSpPr>
          <p:cNvPr id="3" name="TextBox 2">
            <a:extLst>
              <a:ext uri="{FF2B5EF4-FFF2-40B4-BE49-F238E27FC236}">
                <a16:creationId xmlns:a16="http://schemas.microsoft.com/office/drawing/2014/main" id="{E62CBB49-9F5A-932F-1345-EF9B524E4930}"/>
              </a:ext>
            </a:extLst>
          </p:cNvPr>
          <p:cNvSpPr txBox="1"/>
          <p:nvPr/>
        </p:nvSpPr>
        <p:spPr>
          <a:xfrm>
            <a:off x="3603519" y="8202737"/>
            <a:ext cx="6049758" cy="1200329"/>
          </a:xfrm>
          <a:prstGeom prst="rect">
            <a:avLst/>
          </a:prstGeom>
          <a:noFill/>
        </p:spPr>
        <p:txBody>
          <a:bodyPr wrap="square">
            <a:spAutoFit/>
          </a:bodyPr>
          <a:lstStyle/>
          <a:p>
            <a:r>
              <a:rPr lang="en-US" sz="3600" spc="179">
                <a:solidFill>
                  <a:srgbClr val="000000"/>
                </a:solidFill>
                <a:latin typeface="Inter"/>
                <a:ea typeface="Inter"/>
                <a:cs typeface="Inter"/>
                <a:sym typeface="Inter"/>
              </a:rPr>
              <a:t>2. Click “</a:t>
            </a:r>
            <a:r>
              <a:rPr lang="en-US" sz="3600" b="1" spc="179">
                <a:solidFill>
                  <a:srgbClr val="000000"/>
                </a:solidFill>
                <a:latin typeface="Inter"/>
                <a:ea typeface="Inter"/>
                <a:cs typeface="Inter"/>
                <a:sym typeface="Inter"/>
              </a:rPr>
              <a:t>Stop Meal Breakfast / Lunch</a:t>
            </a:r>
            <a:endParaRPr lang="en-US" sz="3600"/>
          </a:p>
        </p:txBody>
      </p:sp>
      <p:sp>
        <p:nvSpPr>
          <p:cNvPr id="4" name="Arrow: Right 3">
            <a:extLst>
              <a:ext uri="{FF2B5EF4-FFF2-40B4-BE49-F238E27FC236}">
                <a16:creationId xmlns:a16="http://schemas.microsoft.com/office/drawing/2014/main" id="{5C19837A-0F8D-472C-5D57-D7FE1BBAE357}"/>
              </a:ext>
            </a:extLst>
          </p:cNvPr>
          <p:cNvSpPr/>
          <p:nvPr/>
        </p:nvSpPr>
        <p:spPr>
          <a:xfrm rot="16200000">
            <a:off x="2742798" y="5846195"/>
            <a:ext cx="4004810" cy="6858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66E9017-D30F-F8A6-3F34-E510093A1898}"/>
              </a:ext>
            </a:extLst>
          </p:cNvPr>
          <p:cNvSpPr txBox="1"/>
          <p:nvPr/>
        </p:nvSpPr>
        <p:spPr>
          <a:xfrm>
            <a:off x="8458200" y="8191500"/>
            <a:ext cx="6629400" cy="1708160"/>
          </a:xfrm>
          <a:prstGeom prst="rect">
            <a:avLst/>
          </a:prstGeom>
          <a:noFill/>
        </p:spPr>
        <p:txBody>
          <a:bodyPr wrap="square">
            <a:spAutoFit/>
          </a:bodyPr>
          <a:lstStyle/>
          <a:p>
            <a:pPr>
              <a:lnSpc>
                <a:spcPts val="4200"/>
              </a:lnSpc>
            </a:pPr>
            <a:r>
              <a:rPr lang="en-US" sz="3600" spc="179">
                <a:solidFill>
                  <a:srgbClr val="000000"/>
                </a:solidFill>
                <a:latin typeface="Inter"/>
                <a:ea typeface="Inter"/>
                <a:cs typeface="Inter"/>
                <a:sym typeface="Inter"/>
              </a:rPr>
              <a:t>3. Current meal displays “</a:t>
            </a:r>
            <a:r>
              <a:rPr lang="en-US" sz="3600" b="1" spc="179">
                <a:solidFill>
                  <a:srgbClr val="000000"/>
                </a:solidFill>
                <a:latin typeface="Inter"/>
                <a:ea typeface="Inter"/>
                <a:cs typeface="Inter"/>
                <a:sym typeface="Inter"/>
              </a:rPr>
              <a:t>No Meal Running” </a:t>
            </a:r>
            <a:r>
              <a:rPr lang="en-US" sz="3600" spc="179">
                <a:solidFill>
                  <a:srgbClr val="000000"/>
                </a:solidFill>
                <a:latin typeface="Inter"/>
                <a:ea typeface="Inter"/>
                <a:cs typeface="Inter"/>
                <a:sym typeface="Inter"/>
              </a:rPr>
              <a:t>click</a:t>
            </a:r>
            <a:r>
              <a:rPr lang="en-US" sz="3600" b="1" spc="179">
                <a:solidFill>
                  <a:srgbClr val="000000"/>
                </a:solidFill>
                <a:latin typeface="Inter"/>
                <a:ea typeface="Inter"/>
                <a:cs typeface="Inter"/>
                <a:sym typeface="Inter"/>
              </a:rPr>
              <a:t> “Close”</a:t>
            </a:r>
          </a:p>
        </p:txBody>
      </p:sp>
      <p:sp>
        <p:nvSpPr>
          <p:cNvPr id="12" name="Arrow: Right 11">
            <a:extLst>
              <a:ext uri="{FF2B5EF4-FFF2-40B4-BE49-F238E27FC236}">
                <a16:creationId xmlns:a16="http://schemas.microsoft.com/office/drawing/2014/main" id="{F5EE319C-D69F-0A1C-1338-2089C93C7907}"/>
              </a:ext>
            </a:extLst>
          </p:cNvPr>
          <p:cNvSpPr/>
          <p:nvPr/>
        </p:nvSpPr>
        <p:spPr>
          <a:xfrm rot="16200000">
            <a:off x="9925951" y="6477000"/>
            <a:ext cx="2743200" cy="6858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552188" y="1696619"/>
            <a:ext cx="11002012" cy="845809"/>
          </a:xfrm>
          <a:prstGeom prst="rect">
            <a:avLst/>
          </a:prstGeom>
        </p:spPr>
        <p:txBody>
          <a:bodyPr wrap="square" lIns="0" tIns="0" rIns="0" bIns="0" rtlCol="0" anchor="t">
            <a:spAutoFit/>
          </a:bodyPr>
          <a:lstStyle/>
          <a:p>
            <a:pPr>
              <a:lnSpc>
                <a:spcPts val="3499"/>
              </a:lnSpc>
              <a:spcBef>
                <a:spcPct val="0"/>
              </a:spcBef>
            </a:pPr>
            <a:r>
              <a:rPr lang="en-US" sz="2000" b="1" spc="149" dirty="0">
                <a:solidFill>
                  <a:srgbClr val="000000"/>
                </a:solidFill>
                <a:latin typeface="Inter"/>
                <a:ea typeface="Inter"/>
                <a:cs typeface="Inter"/>
                <a:sym typeface="Inter"/>
              </a:rPr>
              <a:t>Note: </a:t>
            </a:r>
            <a:r>
              <a:rPr lang="en-US" sz="2000" spc="149" dirty="0">
                <a:solidFill>
                  <a:srgbClr val="000000"/>
                </a:solidFill>
                <a:latin typeface="Inter"/>
                <a:ea typeface="Inter"/>
                <a:cs typeface="Inter"/>
                <a:sym typeface="Inter"/>
              </a:rPr>
              <a:t>Verify that all POS are closed by "</a:t>
            </a:r>
            <a:r>
              <a:rPr lang="en-US" sz="2000" b="1" spc="149" dirty="0">
                <a:solidFill>
                  <a:srgbClr val="000000"/>
                </a:solidFill>
                <a:latin typeface="Inter"/>
                <a:ea typeface="Inter"/>
                <a:cs typeface="Inter"/>
                <a:sym typeface="Inter"/>
              </a:rPr>
              <a:t>Quit Serving Line" </a:t>
            </a:r>
            <a:r>
              <a:rPr lang="en-US" sz="2000" spc="149" dirty="0">
                <a:solidFill>
                  <a:srgbClr val="000000"/>
                </a:solidFill>
                <a:latin typeface="Inter"/>
                <a:ea typeface="Inter"/>
                <a:cs typeface="Inter"/>
                <a:sym typeface="Inter"/>
              </a:rPr>
              <a:t>and "</a:t>
            </a:r>
            <a:r>
              <a:rPr lang="en-US" sz="2000" b="1" spc="149" dirty="0">
                <a:solidFill>
                  <a:srgbClr val="000000"/>
                </a:solidFill>
                <a:latin typeface="Inter"/>
                <a:ea typeface="Inter"/>
                <a:cs typeface="Inter"/>
                <a:sym typeface="Inter"/>
              </a:rPr>
              <a:t>Exit Point of Sale" (door)</a:t>
            </a:r>
            <a:r>
              <a:rPr lang="en-US" sz="2000" spc="149" dirty="0">
                <a:solidFill>
                  <a:srgbClr val="000000"/>
                </a:solidFill>
                <a:latin typeface="Inter"/>
                <a:ea typeface="Inter"/>
                <a:cs typeface="Inter"/>
                <a:sym typeface="Inter"/>
              </a:rPr>
              <a:t> by Cashier. From manager machine </a:t>
            </a:r>
            <a:r>
              <a:rPr lang="en-US" sz="2000" b="1" spc="149" dirty="0">
                <a:solidFill>
                  <a:srgbClr val="000000"/>
                </a:solidFill>
                <a:latin typeface="Inter"/>
                <a:ea typeface="Inter"/>
                <a:cs typeface="Inter"/>
                <a:sym typeface="Inter"/>
              </a:rPr>
              <a:t>Stop Meal.</a:t>
            </a:r>
            <a:endParaRPr lang="en-US" sz="2000" spc="149" dirty="0">
              <a:solidFill>
                <a:srgbClr val="000000"/>
              </a:solidFill>
              <a:latin typeface="Inter"/>
              <a:ea typeface="Inter"/>
              <a:cs typeface="Inter"/>
            </a:endParaRPr>
          </a:p>
        </p:txBody>
      </p:sp>
      <p:sp>
        <p:nvSpPr>
          <p:cNvPr id="4" name="TextBox 4"/>
          <p:cNvSpPr txBox="1"/>
          <p:nvPr/>
        </p:nvSpPr>
        <p:spPr>
          <a:xfrm>
            <a:off x="649502" y="365823"/>
            <a:ext cx="14742898" cy="940770"/>
          </a:xfrm>
          <a:prstGeom prst="rect">
            <a:avLst/>
          </a:prstGeom>
        </p:spPr>
        <p:txBody>
          <a:bodyPr wrap="square" lIns="0" tIns="0" rIns="0" bIns="0" rtlCol="0" anchor="t">
            <a:spAutoFit/>
          </a:bodyPr>
          <a:lstStyle/>
          <a:p>
            <a:pPr algn="ctr">
              <a:lnSpc>
                <a:spcPts val="7920"/>
              </a:lnSpc>
            </a:pPr>
            <a:r>
              <a:rPr lang="en-US" sz="6000" b="1">
                <a:solidFill>
                  <a:srgbClr val="000000"/>
                </a:solidFill>
                <a:latin typeface="Inter"/>
                <a:ea typeface="Inter"/>
                <a:cs typeface="Inter"/>
                <a:sym typeface="Inter"/>
              </a:rPr>
              <a:t>Posting Operating Day</a:t>
            </a:r>
          </a:p>
        </p:txBody>
      </p:sp>
      <p:sp>
        <p:nvSpPr>
          <p:cNvPr id="5" name="TextBox 5"/>
          <p:cNvSpPr txBox="1"/>
          <p:nvPr/>
        </p:nvSpPr>
        <p:spPr>
          <a:xfrm>
            <a:off x="1191490" y="7886700"/>
            <a:ext cx="7090469" cy="2207336"/>
          </a:xfrm>
          <a:prstGeom prst="rect">
            <a:avLst/>
          </a:prstGeom>
        </p:spPr>
        <p:txBody>
          <a:bodyPr wrap="square" lIns="0" tIns="0" rIns="0" bIns="0" rtlCol="0" anchor="t">
            <a:spAutoFit/>
          </a:bodyPr>
          <a:lstStyle/>
          <a:p>
            <a:pPr marL="457200" indent="-457200">
              <a:lnSpc>
                <a:spcPts val="3499"/>
              </a:lnSpc>
              <a:spcBef>
                <a:spcPct val="0"/>
              </a:spcBef>
              <a:buAutoNum type="arabicPeriod"/>
            </a:pPr>
            <a:r>
              <a:rPr lang="en-US" sz="2499" spc="149" dirty="0">
                <a:solidFill>
                  <a:srgbClr val="000000"/>
                </a:solidFill>
                <a:latin typeface="Inter"/>
                <a:ea typeface="Inter"/>
                <a:cs typeface="Inter"/>
                <a:sym typeface="Inter"/>
              </a:rPr>
              <a:t>Click on </a:t>
            </a:r>
            <a:r>
              <a:rPr lang="en-US" sz="2499" b="1" spc="149" dirty="0">
                <a:solidFill>
                  <a:srgbClr val="000000"/>
                </a:solidFill>
                <a:latin typeface="Inter"/>
                <a:ea typeface="Inter"/>
                <a:cs typeface="Inter"/>
                <a:sym typeface="Inter"/>
              </a:rPr>
              <a:t>“Review Transactions” </a:t>
            </a:r>
            <a:r>
              <a:rPr lang="en-US" sz="2499" spc="149" dirty="0">
                <a:solidFill>
                  <a:srgbClr val="000000"/>
                </a:solidFill>
                <a:latin typeface="Inter"/>
                <a:ea typeface="Inter"/>
                <a:cs typeface="Inter"/>
                <a:sym typeface="Inter"/>
              </a:rPr>
              <a:t>and verify batch status displays “</a:t>
            </a:r>
            <a:r>
              <a:rPr lang="en-US" sz="2499" b="1" spc="149" dirty="0">
                <a:solidFill>
                  <a:srgbClr val="000000"/>
                </a:solidFill>
                <a:latin typeface="Inter"/>
                <a:ea typeface="Inter"/>
                <a:cs typeface="Inter"/>
                <a:sym typeface="Inter"/>
              </a:rPr>
              <a:t>Awaiting Posting”</a:t>
            </a:r>
          </a:p>
          <a:p>
            <a:pPr marL="457200" indent="-457200">
              <a:lnSpc>
                <a:spcPts val="3499"/>
              </a:lnSpc>
              <a:spcBef>
                <a:spcPct val="0"/>
              </a:spcBef>
              <a:buAutoNum type="arabicPeriod"/>
            </a:pPr>
            <a:r>
              <a:rPr lang="en-US" sz="2499" spc="149" dirty="0">
                <a:solidFill>
                  <a:srgbClr val="000000"/>
                </a:solidFill>
                <a:latin typeface="Inter"/>
                <a:ea typeface="Inter"/>
                <a:cs typeface="Inter"/>
                <a:sym typeface="Inter"/>
              </a:rPr>
              <a:t>View </a:t>
            </a:r>
            <a:r>
              <a:rPr lang="en-US" sz="2499" b="1" spc="149" dirty="0">
                <a:solidFill>
                  <a:srgbClr val="000000"/>
                </a:solidFill>
                <a:latin typeface="Inter"/>
                <a:ea typeface="Inter"/>
                <a:cs typeface="Inter"/>
                <a:sym typeface="Inter"/>
              </a:rPr>
              <a:t>“Transaction Count” </a:t>
            </a:r>
            <a:r>
              <a:rPr lang="en-US" sz="2499" spc="149" dirty="0">
                <a:solidFill>
                  <a:srgbClr val="000000"/>
                </a:solidFill>
                <a:latin typeface="Inter"/>
                <a:ea typeface="Inter"/>
                <a:cs typeface="Inter"/>
                <a:sym typeface="Inter"/>
              </a:rPr>
              <a:t>for meal count</a:t>
            </a:r>
          </a:p>
        </p:txBody>
      </p:sp>
      <p:sp>
        <p:nvSpPr>
          <p:cNvPr id="6" name="TextBox 6"/>
          <p:cNvSpPr txBox="1"/>
          <p:nvPr/>
        </p:nvSpPr>
        <p:spPr>
          <a:xfrm>
            <a:off x="10630357" y="7935554"/>
            <a:ext cx="5791200" cy="1309654"/>
          </a:xfrm>
          <a:prstGeom prst="rect">
            <a:avLst/>
          </a:prstGeom>
        </p:spPr>
        <p:txBody>
          <a:bodyPr wrap="square" lIns="0" tIns="0" rIns="0" bIns="0" rtlCol="0" anchor="t">
            <a:spAutoFit/>
          </a:bodyPr>
          <a:lstStyle/>
          <a:p>
            <a:pPr>
              <a:lnSpc>
                <a:spcPts val="3499"/>
              </a:lnSpc>
              <a:spcBef>
                <a:spcPct val="0"/>
              </a:spcBef>
            </a:pPr>
            <a:r>
              <a:rPr lang="en-US" sz="2499" spc="149" dirty="0">
                <a:solidFill>
                  <a:srgbClr val="000000"/>
                </a:solidFill>
                <a:latin typeface="Inter"/>
                <a:ea typeface="Inter"/>
                <a:cs typeface="Inter"/>
                <a:sym typeface="Inter"/>
              </a:rPr>
              <a:t>3. Click on </a:t>
            </a:r>
            <a:r>
              <a:rPr lang="en-US" sz="2499" b="1" spc="149" dirty="0">
                <a:solidFill>
                  <a:srgbClr val="000000"/>
                </a:solidFill>
                <a:latin typeface="Inter"/>
                <a:ea typeface="Inter"/>
                <a:cs typeface="Inter"/>
                <a:sym typeface="Inter"/>
              </a:rPr>
              <a:t>“Post Operating Day” </a:t>
            </a:r>
            <a:r>
              <a:rPr lang="en-US" sz="2499" spc="149" dirty="0">
                <a:solidFill>
                  <a:srgbClr val="000000"/>
                </a:solidFill>
                <a:latin typeface="Inter"/>
                <a:ea typeface="Inter"/>
                <a:cs typeface="Inter"/>
                <a:sym typeface="Inter"/>
              </a:rPr>
              <a:t>on check list or </a:t>
            </a:r>
          </a:p>
          <a:p>
            <a:pPr>
              <a:lnSpc>
                <a:spcPts val="3499"/>
              </a:lnSpc>
              <a:spcBef>
                <a:spcPct val="0"/>
              </a:spcBef>
            </a:pPr>
            <a:r>
              <a:rPr lang="en-US" sz="2499" b="1" spc="149" dirty="0">
                <a:solidFill>
                  <a:srgbClr val="000000"/>
                </a:solidFill>
                <a:latin typeface="Inter"/>
                <a:ea typeface="Inter"/>
                <a:cs typeface="Inter"/>
                <a:sym typeface="Inter"/>
              </a:rPr>
              <a:t>“Post Day” </a:t>
            </a:r>
            <a:r>
              <a:rPr lang="en-US" sz="2499" spc="149" dirty="0">
                <a:solidFill>
                  <a:srgbClr val="000000"/>
                </a:solidFill>
                <a:latin typeface="Inter"/>
                <a:ea typeface="Inter"/>
                <a:cs typeface="Inter"/>
                <a:sym typeface="Inter"/>
              </a:rPr>
              <a:t>on the ribbon. </a:t>
            </a:r>
          </a:p>
        </p:txBody>
      </p:sp>
      <p:pic>
        <p:nvPicPr>
          <p:cNvPr id="10" name="Picture 9">
            <a:extLst>
              <a:ext uri="{FF2B5EF4-FFF2-40B4-BE49-F238E27FC236}">
                <a16:creationId xmlns:a16="http://schemas.microsoft.com/office/drawing/2014/main" id="{C09C11C1-AF53-0836-66D5-8AB24FC39FCE}"/>
              </a:ext>
            </a:extLst>
          </p:cNvPr>
          <p:cNvPicPr>
            <a:picLocks noChangeAspect="1"/>
          </p:cNvPicPr>
          <p:nvPr/>
        </p:nvPicPr>
        <p:blipFill>
          <a:blip r:embed="rId2"/>
          <a:stretch>
            <a:fillRect/>
          </a:stretch>
        </p:blipFill>
        <p:spPr>
          <a:xfrm>
            <a:off x="1828800" y="2975100"/>
            <a:ext cx="7700069" cy="4674440"/>
          </a:xfrm>
          <a:prstGeom prst="rect">
            <a:avLst/>
          </a:prstGeom>
        </p:spPr>
      </p:pic>
      <p:pic>
        <p:nvPicPr>
          <p:cNvPr id="12" name="Picture 11">
            <a:extLst>
              <a:ext uri="{FF2B5EF4-FFF2-40B4-BE49-F238E27FC236}">
                <a16:creationId xmlns:a16="http://schemas.microsoft.com/office/drawing/2014/main" id="{8FF9A25B-8039-26C7-7F50-328B3348E1BB}"/>
              </a:ext>
            </a:extLst>
          </p:cNvPr>
          <p:cNvPicPr>
            <a:picLocks noChangeAspect="1"/>
          </p:cNvPicPr>
          <p:nvPr/>
        </p:nvPicPr>
        <p:blipFill>
          <a:blip r:embed="rId3"/>
          <a:stretch>
            <a:fillRect/>
          </a:stretch>
        </p:blipFill>
        <p:spPr>
          <a:xfrm>
            <a:off x="10439400" y="2975100"/>
            <a:ext cx="7051964" cy="4401160"/>
          </a:xfrm>
          <a:prstGeom prst="rect">
            <a:avLst/>
          </a:prstGeom>
        </p:spPr>
      </p:pic>
      <p:sp>
        <p:nvSpPr>
          <p:cNvPr id="13" name="Arrow: Right 12">
            <a:extLst>
              <a:ext uri="{FF2B5EF4-FFF2-40B4-BE49-F238E27FC236}">
                <a16:creationId xmlns:a16="http://schemas.microsoft.com/office/drawing/2014/main" id="{7745F5E3-BB41-D0E9-25C5-26C5B102A138}"/>
              </a:ext>
            </a:extLst>
          </p:cNvPr>
          <p:cNvSpPr/>
          <p:nvPr/>
        </p:nvSpPr>
        <p:spPr>
          <a:xfrm rot="16200000">
            <a:off x="3929041" y="6395149"/>
            <a:ext cx="1970809" cy="991509"/>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40B21222-AE66-2311-29F5-6ED5C390E94E}"/>
              </a:ext>
            </a:extLst>
          </p:cNvPr>
          <p:cNvSpPr/>
          <p:nvPr/>
        </p:nvSpPr>
        <p:spPr>
          <a:xfrm rot="16200000">
            <a:off x="12782779" y="7143522"/>
            <a:ext cx="838200" cy="64815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73727" y="1119769"/>
            <a:ext cx="4948180" cy="1543647"/>
          </a:xfrm>
          <a:custGeom>
            <a:avLst/>
            <a:gdLst/>
            <a:ahLst/>
            <a:cxnLst/>
            <a:rect l="l" t="t" r="r" b="b"/>
            <a:pathLst>
              <a:path w="3681278" h="1633048">
                <a:moveTo>
                  <a:pt x="0" y="0"/>
                </a:moveTo>
                <a:lnTo>
                  <a:pt x="3681277" y="0"/>
                </a:lnTo>
                <a:lnTo>
                  <a:pt x="3681277" y="1633048"/>
                </a:lnTo>
                <a:lnTo>
                  <a:pt x="0" y="1633048"/>
                </a:lnTo>
                <a:lnTo>
                  <a:pt x="0" y="0"/>
                </a:lnTo>
                <a:close/>
              </a:path>
            </a:pathLst>
          </a:custGeom>
          <a:blipFill>
            <a:blip r:embed="rId2"/>
            <a:stretch>
              <a:fillRect/>
            </a:stretch>
          </a:blipFill>
        </p:spPr>
        <p:txBody>
          <a:bodyPr/>
          <a:lstStyle/>
          <a:p>
            <a:endParaRPr lang="en-US"/>
          </a:p>
        </p:txBody>
      </p:sp>
      <p:sp>
        <p:nvSpPr>
          <p:cNvPr id="3" name="Freeform 3"/>
          <p:cNvSpPr/>
          <p:nvPr/>
        </p:nvSpPr>
        <p:spPr>
          <a:xfrm>
            <a:off x="10867292" y="1020688"/>
            <a:ext cx="2524444" cy="2039035"/>
          </a:xfrm>
          <a:custGeom>
            <a:avLst/>
            <a:gdLst/>
            <a:ahLst/>
            <a:cxnLst/>
            <a:rect l="l" t="t" r="r" b="b"/>
            <a:pathLst>
              <a:path w="3357870" h="3683302">
                <a:moveTo>
                  <a:pt x="0" y="0"/>
                </a:moveTo>
                <a:lnTo>
                  <a:pt x="3357870" y="0"/>
                </a:lnTo>
                <a:lnTo>
                  <a:pt x="3357870" y="3683302"/>
                </a:lnTo>
                <a:lnTo>
                  <a:pt x="0" y="3683302"/>
                </a:lnTo>
                <a:lnTo>
                  <a:pt x="0" y="0"/>
                </a:lnTo>
                <a:close/>
              </a:path>
            </a:pathLst>
          </a:custGeom>
          <a:blipFill>
            <a:blip r:embed="rId3"/>
            <a:stretch>
              <a:fillRect/>
            </a:stretch>
          </a:blipFill>
        </p:spPr>
        <p:txBody>
          <a:bodyPr/>
          <a:lstStyle/>
          <a:p>
            <a:endParaRPr lang="en-US"/>
          </a:p>
        </p:txBody>
      </p:sp>
      <p:sp>
        <p:nvSpPr>
          <p:cNvPr id="4" name="Freeform 4"/>
          <p:cNvSpPr/>
          <p:nvPr/>
        </p:nvSpPr>
        <p:spPr>
          <a:xfrm>
            <a:off x="1177635" y="4740859"/>
            <a:ext cx="4948180" cy="2649515"/>
          </a:xfrm>
          <a:custGeom>
            <a:avLst/>
            <a:gdLst/>
            <a:ahLst/>
            <a:cxnLst/>
            <a:rect l="l" t="t" r="r" b="b"/>
            <a:pathLst>
              <a:path w="4948180" h="3668021">
                <a:moveTo>
                  <a:pt x="0" y="0"/>
                </a:moveTo>
                <a:lnTo>
                  <a:pt x="4948179" y="0"/>
                </a:lnTo>
                <a:lnTo>
                  <a:pt x="4948179" y="3668020"/>
                </a:lnTo>
                <a:lnTo>
                  <a:pt x="0" y="3668020"/>
                </a:lnTo>
                <a:lnTo>
                  <a:pt x="0" y="0"/>
                </a:lnTo>
                <a:close/>
              </a:path>
            </a:pathLst>
          </a:custGeom>
          <a:blipFill>
            <a:blip r:embed="rId4"/>
            <a:stretch>
              <a:fillRect/>
            </a:stretch>
          </a:blipFill>
        </p:spPr>
        <p:txBody>
          <a:bodyPr/>
          <a:lstStyle/>
          <a:p>
            <a:endParaRPr lang="en-US"/>
          </a:p>
        </p:txBody>
      </p:sp>
      <p:sp>
        <p:nvSpPr>
          <p:cNvPr id="5" name="Freeform 5"/>
          <p:cNvSpPr/>
          <p:nvPr/>
        </p:nvSpPr>
        <p:spPr>
          <a:xfrm>
            <a:off x="9986045" y="4176998"/>
            <a:ext cx="4641220" cy="2992747"/>
          </a:xfrm>
          <a:custGeom>
            <a:avLst/>
            <a:gdLst/>
            <a:ahLst/>
            <a:cxnLst/>
            <a:rect l="l" t="t" r="r" b="b"/>
            <a:pathLst>
              <a:path w="4542960" h="3389000">
                <a:moveTo>
                  <a:pt x="0" y="0"/>
                </a:moveTo>
                <a:lnTo>
                  <a:pt x="4542960" y="0"/>
                </a:lnTo>
                <a:lnTo>
                  <a:pt x="4542960" y="3389000"/>
                </a:lnTo>
                <a:lnTo>
                  <a:pt x="0" y="3389000"/>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1073727" y="3272138"/>
            <a:ext cx="5554666" cy="1306704"/>
          </a:xfrm>
          <a:prstGeom prst="rect">
            <a:avLst/>
          </a:prstGeom>
        </p:spPr>
        <p:txBody>
          <a:bodyPr wrap="square" lIns="0" tIns="0" rIns="0" bIns="0" rtlCol="0" anchor="t">
            <a:spAutoFit/>
          </a:bodyPr>
          <a:lstStyle/>
          <a:p>
            <a:pPr algn="ctr">
              <a:lnSpc>
                <a:spcPts val="3499"/>
              </a:lnSpc>
              <a:spcBef>
                <a:spcPct val="0"/>
              </a:spcBef>
            </a:pPr>
            <a:r>
              <a:rPr lang="en-US" sz="2499" b="1" spc="149" dirty="0">
                <a:solidFill>
                  <a:srgbClr val="000000"/>
                </a:solidFill>
                <a:latin typeface="Inter"/>
                <a:ea typeface="Inter"/>
                <a:cs typeface="Inter"/>
                <a:sym typeface="Inter"/>
              </a:rPr>
              <a:t>4</a:t>
            </a:r>
            <a:r>
              <a:rPr lang="en-US" sz="2499" spc="149" dirty="0">
                <a:solidFill>
                  <a:srgbClr val="000000"/>
                </a:solidFill>
                <a:latin typeface="Inter"/>
                <a:ea typeface="Inter"/>
                <a:cs typeface="Inter"/>
                <a:sym typeface="Inter"/>
              </a:rPr>
              <a:t>. </a:t>
            </a:r>
            <a:r>
              <a:rPr lang="en-US" sz="2400" spc="149" dirty="0">
                <a:solidFill>
                  <a:srgbClr val="000000"/>
                </a:solidFill>
                <a:latin typeface="Inter"/>
                <a:ea typeface="Inter"/>
                <a:cs typeface="Inter"/>
                <a:sym typeface="Inter"/>
              </a:rPr>
              <a:t>Click 'Yes' to proceed with the deposit, even if no money is being deposited</a:t>
            </a:r>
          </a:p>
        </p:txBody>
      </p:sp>
      <p:sp>
        <p:nvSpPr>
          <p:cNvPr id="7" name="TextBox 7"/>
          <p:cNvSpPr txBox="1"/>
          <p:nvPr/>
        </p:nvSpPr>
        <p:spPr>
          <a:xfrm>
            <a:off x="7664953" y="3138581"/>
            <a:ext cx="9213273" cy="857864"/>
          </a:xfrm>
          <a:prstGeom prst="rect">
            <a:avLst/>
          </a:prstGeom>
        </p:spPr>
        <p:txBody>
          <a:bodyPr wrap="square" lIns="0" tIns="0" rIns="0" bIns="0" rtlCol="0" anchor="t">
            <a:spAutoFit/>
          </a:bodyPr>
          <a:lstStyle/>
          <a:p>
            <a:pPr algn="ctr">
              <a:lnSpc>
                <a:spcPts val="3499"/>
              </a:lnSpc>
            </a:pPr>
            <a:r>
              <a:rPr lang="en-US" sz="2400" b="1" spc="149" dirty="0">
                <a:solidFill>
                  <a:srgbClr val="000000"/>
                </a:solidFill>
                <a:latin typeface="Inter"/>
                <a:ea typeface="Inter"/>
                <a:cs typeface="Inter"/>
                <a:sym typeface="Inter"/>
              </a:rPr>
              <a:t>5</a:t>
            </a:r>
            <a:r>
              <a:rPr lang="en-US" sz="2400" spc="149" dirty="0">
                <a:solidFill>
                  <a:srgbClr val="000000"/>
                </a:solidFill>
                <a:latin typeface="Inter"/>
                <a:ea typeface="Inter"/>
                <a:cs typeface="Inter"/>
                <a:sym typeface="Inter"/>
              </a:rPr>
              <a:t>. Enter Ending Cash Balance  ,if Zero Total Cash leave the field/s blank and click </a:t>
            </a:r>
            <a:r>
              <a:rPr lang="en-US" sz="2400" b="1" spc="149" dirty="0">
                <a:solidFill>
                  <a:srgbClr val="000000"/>
                </a:solidFill>
                <a:latin typeface="Inter"/>
                <a:ea typeface="Inter"/>
                <a:cs typeface="Inter"/>
                <a:sym typeface="Inter"/>
              </a:rPr>
              <a:t>'OK’</a:t>
            </a:r>
          </a:p>
        </p:txBody>
      </p:sp>
      <p:sp>
        <p:nvSpPr>
          <p:cNvPr id="8" name="TextBox 8"/>
          <p:cNvSpPr txBox="1"/>
          <p:nvPr/>
        </p:nvSpPr>
        <p:spPr>
          <a:xfrm>
            <a:off x="7612670" y="6983947"/>
            <a:ext cx="10267925" cy="3103542"/>
          </a:xfrm>
          <a:prstGeom prst="rect">
            <a:avLst/>
          </a:prstGeom>
        </p:spPr>
        <p:txBody>
          <a:bodyPr wrap="square" lIns="0" tIns="0" rIns="0" bIns="0" rtlCol="0" anchor="t">
            <a:spAutoFit/>
          </a:bodyPr>
          <a:lstStyle/>
          <a:p>
            <a:pPr algn="ctr">
              <a:lnSpc>
                <a:spcPts val="3499"/>
              </a:lnSpc>
            </a:pPr>
            <a:endParaRPr dirty="0"/>
          </a:p>
          <a:p>
            <a:pPr algn="ctr">
              <a:lnSpc>
                <a:spcPts val="3499"/>
              </a:lnSpc>
            </a:pPr>
            <a:r>
              <a:rPr lang="en-US" sz="2400" b="1" spc="149" dirty="0">
                <a:solidFill>
                  <a:srgbClr val="000000"/>
                </a:solidFill>
                <a:latin typeface="Inter"/>
                <a:ea typeface="Inter"/>
                <a:cs typeface="Inter"/>
                <a:sym typeface="Inter"/>
              </a:rPr>
              <a:t>7</a:t>
            </a:r>
            <a:r>
              <a:rPr lang="en-US" sz="2400" spc="149" dirty="0">
                <a:solidFill>
                  <a:srgbClr val="000000"/>
                </a:solidFill>
                <a:latin typeface="Inter"/>
                <a:ea typeface="Inter"/>
                <a:cs typeface="Inter"/>
                <a:sym typeface="Inter"/>
              </a:rPr>
              <a:t>. Select </a:t>
            </a:r>
            <a:r>
              <a:rPr lang="en-US" sz="2400" b="1" spc="149" dirty="0">
                <a:solidFill>
                  <a:srgbClr val="000000"/>
                </a:solidFill>
                <a:latin typeface="Inter"/>
                <a:ea typeface="Inter"/>
                <a:cs typeface="Inter"/>
                <a:sym typeface="Inter"/>
              </a:rPr>
              <a:t>“Misc Count” </a:t>
            </a:r>
            <a:r>
              <a:rPr lang="en-US" sz="2400" spc="149" dirty="0">
                <a:solidFill>
                  <a:srgbClr val="000000"/>
                </a:solidFill>
                <a:latin typeface="Inter"/>
                <a:ea typeface="Inter"/>
                <a:cs typeface="Inter"/>
                <a:sym typeface="Inter"/>
              </a:rPr>
              <a:t>tab, enter meal counts not captured at POS. </a:t>
            </a:r>
            <a:endParaRPr lang="en-US" sz="2400" spc="149" dirty="0">
              <a:solidFill>
                <a:srgbClr val="000000"/>
              </a:solidFill>
              <a:latin typeface="Inter"/>
              <a:ea typeface="Inter"/>
              <a:cs typeface="Inter"/>
            </a:endParaRPr>
          </a:p>
          <a:p>
            <a:pPr algn="ctr">
              <a:lnSpc>
                <a:spcPts val="3499"/>
              </a:lnSpc>
            </a:pPr>
            <a:r>
              <a:rPr lang="en-US" sz="2400" spc="149" dirty="0">
                <a:solidFill>
                  <a:srgbClr val="000000"/>
                </a:solidFill>
                <a:latin typeface="Inter"/>
                <a:ea typeface="Inter"/>
                <a:cs typeface="Inter"/>
                <a:sym typeface="Inter"/>
              </a:rPr>
              <a:t>Main Site with Offsite or EEC enter meal counts under site tab</a:t>
            </a:r>
            <a:endParaRPr lang="en-US" sz="2400" spc="149" dirty="0">
              <a:solidFill>
                <a:srgbClr val="000000"/>
              </a:solidFill>
              <a:latin typeface="Inter"/>
              <a:ea typeface="Inter"/>
              <a:cs typeface="Inter"/>
            </a:endParaRPr>
          </a:p>
          <a:p>
            <a:pPr algn="ctr">
              <a:lnSpc>
                <a:spcPts val="3499"/>
              </a:lnSpc>
            </a:pPr>
            <a:r>
              <a:rPr lang="en-US" sz="2400" spc="149" dirty="0">
                <a:solidFill>
                  <a:srgbClr val="000000"/>
                </a:solidFill>
                <a:latin typeface="Inter"/>
                <a:ea typeface="Inter"/>
                <a:cs typeface="Inter"/>
                <a:sym typeface="Inter"/>
              </a:rPr>
              <a:t>Select tab </a:t>
            </a:r>
            <a:r>
              <a:rPr lang="en-US" sz="2400" b="1" spc="149" dirty="0">
                <a:solidFill>
                  <a:srgbClr val="000000"/>
                </a:solidFill>
                <a:latin typeface="Inter"/>
                <a:ea typeface="Inter"/>
                <a:cs typeface="Inter"/>
                <a:sym typeface="Inter"/>
              </a:rPr>
              <a:t>“Daily figures” </a:t>
            </a:r>
            <a:r>
              <a:rPr lang="en-US" sz="2400" spc="149" dirty="0">
                <a:solidFill>
                  <a:srgbClr val="000000"/>
                </a:solidFill>
                <a:latin typeface="Inter"/>
                <a:ea typeface="Inter"/>
                <a:cs typeface="Inter"/>
                <a:sym typeface="Inter"/>
              </a:rPr>
              <a:t>after entering meals. </a:t>
            </a:r>
            <a:endParaRPr lang="en-US" sz="2400" spc="149" dirty="0">
              <a:solidFill>
                <a:srgbClr val="000000"/>
              </a:solidFill>
              <a:latin typeface="Inter"/>
              <a:ea typeface="Inter"/>
              <a:cs typeface="Inter"/>
            </a:endParaRPr>
          </a:p>
          <a:p>
            <a:pPr algn="ctr">
              <a:lnSpc>
                <a:spcPts val="3499"/>
              </a:lnSpc>
            </a:pPr>
            <a:r>
              <a:rPr lang="en-US" sz="2000" spc="149" dirty="0">
                <a:solidFill>
                  <a:srgbClr val="000000"/>
                </a:solidFill>
                <a:latin typeface="Inter"/>
                <a:ea typeface="Inter"/>
                <a:cs typeface="Inter"/>
              </a:rPr>
              <a:t>If no meal served select </a:t>
            </a:r>
            <a:r>
              <a:rPr lang="en-US" sz="2000" b="1" spc="149" dirty="0">
                <a:solidFill>
                  <a:srgbClr val="000000"/>
                </a:solidFill>
                <a:latin typeface="Inter"/>
                <a:ea typeface="Inter"/>
                <a:cs typeface="Inter"/>
              </a:rPr>
              <a:t>"No service"</a:t>
            </a:r>
            <a:r>
              <a:rPr lang="en-US" sz="2000" spc="149" dirty="0">
                <a:solidFill>
                  <a:srgbClr val="000000"/>
                </a:solidFill>
                <a:latin typeface="Inter"/>
                <a:ea typeface="Inter"/>
                <a:cs typeface="Inter"/>
              </a:rPr>
              <a:t> to avoid flagging on missing meals.</a:t>
            </a:r>
            <a:endParaRPr lang="en-US" sz="2000" spc="149" dirty="0">
              <a:solidFill>
                <a:srgbClr val="000000"/>
              </a:solidFill>
              <a:latin typeface="Inter"/>
              <a:ea typeface="Inter"/>
              <a:cs typeface="Inter"/>
              <a:sym typeface="Inter"/>
            </a:endParaRPr>
          </a:p>
          <a:p>
            <a:pPr algn="ctr">
              <a:lnSpc>
                <a:spcPts val="3499"/>
              </a:lnSpc>
              <a:spcBef>
                <a:spcPct val="0"/>
              </a:spcBef>
            </a:pPr>
            <a:r>
              <a:rPr lang="en-US" sz="2450" spc="149" dirty="0">
                <a:solidFill>
                  <a:srgbClr val="000000"/>
                </a:solidFill>
                <a:latin typeface="Inter"/>
                <a:ea typeface="Inter"/>
                <a:cs typeface="Inter"/>
                <a:sym typeface="Inter"/>
              </a:rPr>
              <a:t> </a:t>
            </a:r>
            <a:endParaRPr lang="en-US" sz="2450" spc="149" dirty="0">
              <a:solidFill>
                <a:srgbClr val="000000"/>
              </a:solidFill>
              <a:latin typeface="Inter"/>
              <a:ea typeface="Inter"/>
              <a:cs typeface="Inter"/>
            </a:endParaRPr>
          </a:p>
        </p:txBody>
      </p:sp>
      <p:sp>
        <p:nvSpPr>
          <p:cNvPr id="11" name="TextBox 10">
            <a:extLst>
              <a:ext uri="{FF2B5EF4-FFF2-40B4-BE49-F238E27FC236}">
                <a16:creationId xmlns:a16="http://schemas.microsoft.com/office/drawing/2014/main" id="{7A1EA38E-2C1D-08D4-D7C0-13E710651BA1}"/>
              </a:ext>
            </a:extLst>
          </p:cNvPr>
          <p:cNvSpPr txBox="1"/>
          <p:nvPr/>
        </p:nvSpPr>
        <p:spPr>
          <a:xfrm>
            <a:off x="3424174" y="-24159"/>
            <a:ext cx="12654025" cy="1033103"/>
          </a:xfrm>
          <a:prstGeom prst="rect">
            <a:avLst/>
          </a:prstGeom>
          <a:noFill/>
        </p:spPr>
        <p:txBody>
          <a:bodyPr wrap="square">
            <a:spAutoFit/>
          </a:bodyPr>
          <a:lstStyle/>
          <a:p>
            <a:pPr algn="ctr">
              <a:lnSpc>
                <a:spcPts val="7920"/>
              </a:lnSpc>
            </a:pPr>
            <a:r>
              <a:rPr lang="en-US" sz="6000" b="1">
                <a:solidFill>
                  <a:srgbClr val="000000"/>
                </a:solidFill>
                <a:latin typeface="Inter"/>
                <a:ea typeface="Inter"/>
                <a:cs typeface="Inter"/>
                <a:sym typeface="Inter"/>
              </a:rPr>
              <a:t>Posting Operating Day-Continued</a:t>
            </a:r>
          </a:p>
        </p:txBody>
      </p:sp>
      <p:sp>
        <p:nvSpPr>
          <p:cNvPr id="13" name="TextBox 12">
            <a:extLst>
              <a:ext uri="{FF2B5EF4-FFF2-40B4-BE49-F238E27FC236}">
                <a16:creationId xmlns:a16="http://schemas.microsoft.com/office/drawing/2014/main" id="{5C94B065-AE51-49B0-9416-BCA11AF97628}"/>
              </a:ext>
            </a:extLst>
          </p:cNvPr>
          <p:cNvSpPr txBox="1"/>
          <p:nvPr/>
        </p:nvSpPr>
        <p:spPr>
          <a:xfrm>
            <a:off x="304999" y="8184800"/>
            <a:ext cx="6693451" cy="950197"/>
          </a:xfrm>
          <a:prstGeom prst="rect">
            <a:avLst/>
          </a:prstGeom>
          <a:noFill/>
        </p:spPr>
        <p:txBody>
          <a:bodyPr wrap="square">
            <a:spAutoFit/>
          </a:bodyPr>
          <a:lstStyle/>
          <a:p>
            <a:pPr algn="ctr">
              <a:lnSpc>
                <a:spcPts val="3499"/>
              </a:lnSpc>
              <a:spcBef>
                <a:spcPct val="0"/>
              </a:spcBef>
            </a:pPr>
            <a:r>
              <a:rPr lang="en-US" sz="2400" b="1" spc="149" dirty="0">
                <a:solidFill>
                  <a:srgbClr val="000000"/>
                </a:solidFill>
                <a:latin typeface="Inter"/>
                <a:ea typeface="Inter"/>
                <a:cs typeface="Inter"/>
                <a:sym typeface="Inter"/>
              </a:rPr>
              <a:t>6</a:t>
            </a:r>
            <a:r>
              <a:rPr lang="en-US" sz="2400" spc="149" dirty="0">
                <a:solidFill>
                  <a:srgbClr val="000000"/>
                </a:solidFill>
                <a:latin typeface="Inter"/>
                <a:ea typeface="Inter"/>
                <a:cs typeface="Inter"/>
                <a:sym typeface="Inter"/>
              </a:rPr>
              <a:t>. Enter </a:t>
            </a:r>
            <a:r>
              <a:rPr lang="en-US" sz="2400" b="1" spc="149" dirty="0">
                <a:solidFill>
                  <a:srgbClr val="000000"/>
                </a:solidFill>
                <a:latin typeface="Inter"/>
                <a:ea typeface="Inter"/>
                <a:cs typeface="Inter"/>
                <a:sym typeface="Inter"/>
              </a:rPr>
              <a:t>deposit slip # </a:t>
            </a:r>
            <a:r>
              <a:rPr lang="en-US" sz="2400" spc="149" dirty="0">
                <a:solidFill>
                  <a:srgbClr val="000000"/>
                </a:solidFill>
                <a:latin typeface="Inter"/>
                <a:ea typeface="Inter"/>
                <a:cs typeface="Inter"/>
                <a:sym typeface="Inter"/>
              </a:rPr>
              <a:t>in field, and type </a:t>
            </a:r>
            <a:r>
              <a:rPr lang="en-US" sz="2400" b="1" spc="149" dirty="0">
                <a:solidFill>
                  <a:srgbClr val="000000"/>
                </a:solidFill>
                <a:latin typeface="Inter"/>
                <a:ea typeface="Inter"/>
                <a:cs typeface="Inter"/>
                <a:sym typeface="Inter"/>
              </a:rPr>
              <a:t>“Bank bag #’ </a:t>
            </a:r>
            <a:r>
              <a:rPr lang="en-US" sz="2400" spc="149" dirty="0">
                <a:solidFill>
                  <a:srgbClr val="000000"/>
                </a:solidFill>
                <a:latin typeface="Inter"/>
                <a:ea typeface="Inter"/>
                <a:cs typeface="Inter"/>
                <a:sym typeface="Inter"/>
              </a:rPr>
              <a:t>in the </a:t>
            </a:r>
            <a:r>
              <a:rPr lang="en-US" sz="2400" b="1" spc="149" dirty="0">
                <a:solidFill>
                  <a:srgbClr val="000000"/>
                </a:solidFill>
                <a:latin typeface="Inter"/>
                <a:ea typeface="Inter"/>
                <a:cs typeface="Inter"/>
                <a:sym typeface="Inter"/>
              </a:rPr>
              <a:t>Comment box</a:t>
            </a:r>
          </a:p>
        </p:txBody>
      </p:sp>
      <p:sp>
        <p:nvSpPr>
          <p:cNvPr id="15" name="TextBox 14">
            <a:extLst>
              <a:ext uri="{FF2B5EF4-FFF2-40B4-BE49-F238E27FC236}">
                <a16:creationId xmlns:a16="http://schemas.microsoft.com/office/drawing/2014/main" id="{A3093E8A-9B2D-3EB9-CD6A-0ED275DCCF6E}"/>
              </a:ext>
            </a:extLst>
          </p:cNvPr>
          <p:cNvSpPr txBox="1"/>
          <p:nvPr/>
        </p:nvSpPr>
        <p:spPr>
          <a:xfrm>
            <a:off x="-64257" y="9167231"/>
            <a:ext cx="7369817" cy="938142"/>
          </a:xfrm>
          <a:prstGeom prst="rect">
            <a:avLst/>
          </a:prstGeom>
          <a:noFill/>
        </p:spPr>
        <p:txBody>
          <a:bodyPr wrap="square">
            <a:spAutoFit/>
          </a:bodyPr>
          <a:lstStyle/>
          <a:p>
            <a:pPr algn="ctr">
              <a:lnSpc>
                <a:spcPts val="3499"/>
              </a:lnSpc>
              <a:spcBef>
                <a:spcPct val="0"/>
              </a:spcBef>
            </a:pPr>
            <a:r>
              <a:rPr lang="en-US" sz="2000" spc="149" dirty="0">
                <a:solidFill>
                  <a:srgbClr val="000000"/>
                </a:solidFill>
                <a:latin typeface="Inter"/>
                <a:ea typeface="Inter"/>
                <a:cs typeface="Inter"/>
                <a:sym typeface="Inter"/>
              </a:rPr>
              <a:t>If no deposit, click on “</a:t>
            </a:r>
            <a:r>
              <a:rPr lang="en-US" sz="2000" b="1" spc="149" dirty="0">
                <a:solidFill>
                  <a:srgbClr val="000000"/>
                </a:solidFill>
                <a:latin typeface="Inter"/>
                <a:ea typeface="Inter"/>
                <a:cs typeface="Inter"/>
                <a:sym typeface="Inter"/>
              </a:rPr>
              <a:t>No cash was collected today”</a:t>
            </a:r>
          </a:p>
        </p:txBody>
      </p:sp>
      <p:sp>
        <p:nvSpPr>
          <p:cNvPr id="16" name="Arrow: Down 15">
            <a:extLst>
              <a:ext uri="{FF2B5EF4-FFF2-40B4-BE49-F238E27FC236}">
                <a16:creationId xmlns:a16="http://schemas.microsoft.com/office/drawing/2014/main" id="{0F45BF31-F3D9-ADFB-254B-79D6704985CD}"/>
              </a:ext>
            </a:extLst>
          </p:cNvPr>
          <p:cNvSpPr/>
          <p:nvPr/>
        </p:nvSpPr>
        <p:spPr>
          <a:xfrm rot="10800000">
            <a:off x="4038600" y="2663416"/>
            <a:ext cx="441239" cy="683639"/>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0969F1E6-9344-9497-F9D0-2369B2A352DC}"/>
              </a:ext>
            </a:extLst>
          </p:cNvPr>
          <p:cNvSpPr/>
          <p:nvPr/>
        </p:nvSpPr>
        <p:spPr>
          <a:xfrm rot="10800000">
            <a:off x="12131759" y="2806109"/>
            <a:ext cx="441239" cy="47482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90ACEE0B-B026-EE7D-F7D6-BDD0FC223AE6}"/>
              </a:ext>
            </a:extLst>
          </p:cNvPr>
          <p:cNvSpPr/>
          <p:nvPr/>
        </p:nvSpPr>
        <p:spPr>
          <a:xfrm rot="10800000">
            <a:off x="3298835" y="7390374"/>
            <a:ext cx="441239" cy="683639"/>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029A6372-E1F6-2925-9C3D-091511411D6F}"/>
              </a:ext>
            </a:extLst>
          </p:cNvPr>
          <p:cNvSpPr/>
          <p:nvPr/>
        </p:nvSpPr>
        <p:spPr>
          <a:xfrm rot="10800000">
            <a:off x="12306655" y="5866672"/>
            <a:ext cx="439977" cy="153034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02048" y="1302834"/>
            <a:ext cx="6858000" cy="5669465"/>
          </a:xfrm>
          <a:custGeom>
            <a:avLst/>
            <a:gdLst/>
            <a:ahLst/>
            <a:cxnLst/>
            <a:rect l="l" t="t" r="r" b="b"/>
            <a:pathLst>
              <a:path w="6427007" h="4742509">
                <a:moveTo>
                  <a:pt x="0" y="0"/>
                </a:moveTo>
                <a:lnTo>
                  <a:pt x="6427006" y="0"/>
                </a:lnTo>
                <a:lnTo>
                  <a:pt x="6427006" y="4742509"/>
                </a:lnTo>
                <a:lnTo>
                  <a:pt x="0" y="4742509"/>
                </a:lnTo>
                <a:lnTo>
                  <a:pt x="0" y="0"/>
                </a:lnTo>
                <a:close/>
              </a:path>
            </a:pathLst>
          </a:custGeom>
          <a:blipFill>
            <a:blip r:embed="rId2"/>
            <a:stretch>
              <a:fillRect/>
            </a:stretch>
          </a:blipFill>
        </p:spPr>
        <p:txBody>
          <a:bodyPr/>
          <a:lstStyle/>
          <a:p>
            <a:endParaRPr lang="en-US"/>
          </a:p>
        </p:txBody>
      </p:sp>
      <p:sp>
        <p:nvSpPr>
          <p:cNvPr id="3" name="Freeform 3"/>
          <p:cNvSpPr/>
          <p:nvPr/>
        </p:nvSpPr>
        <p:spPr>
          <a:xfrm>
            <a:off x="9753600" y="1302835"/>
            <a:ext cx="6960407" cy="5603431"/>
          </a:xfrm>
          <a:custGeom>
            <a:avLst/>
            <a:gdLst/>
            <a:ahLst/>
            <a:cxnLst/>
            <a:rect l="l" t="t" r="r" b="b"/>
            <a:pathLst>
              <a:path w="6427007" h="4781693">
                <a:moveTo>
                  <a:pt x="0" y="0"/>
                </a:moveTo>
                <a:lnTo>
                  <a:pt x="6427006" y="0"/>
                </a:lnTo>
                <a:lnTo>
                  <a:pt x="6427006" y="4781693"/>
                </a:lnTo>
                <a:lnTo>
                  <a:pt x="0" y="4781693"/>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952041" y="6864642"/>
            <a:ext cx="6579407" cy="2928622"/>
          </a:xfrm>
          <a:prstGeom prst="rect">
            <a:avLst/>
          </a:prstGeom>
        </p:spPr>
        <p:txBody>
          <a:bodyPr wrap="square" lIns="0" tIns="0" rIns="0" bIns="0" rtlCol="0" anchor="t">
            <a:spAutoFit/>
          </a:bodyPr>
          <a:lstStyle/>
          <a:p>
            <a:pPr algn="ctr">
              <a:lnSpc>
                <a:spcPts val="3346"/>
              </a:lnSpc>
              <a:spcBef>
                <a:spcPct val="0"/>
              </a:spcBef>
            </a:pPr>
            <a:endParaRPr lang="en-US" sz="2390" spc="143" dirty="0">
              <a:solidFill>
                <a:srgbClr val="000000"/>
              </a:solidFill>
              <a:latin typeface="Inter"/>
              <a:ea typeface="Inter"/>
              <a:cs typeface="Inter"/>
              <a:sym typeface="Inter"/>
            </a:endParaRPr>
          </a:p>
          <a:p>
            <a:pPr algn="ctr">
              <a:lnSpc>
                <a:spcPts val="3346"/>
              </a:lnSpc>
              <a:spcBef>
                <a:spcPct val="0"/>
              </a:spcBef>
            </a:pPr>
            <a:r>
              <a:rPr lang="en-US" sz="2000" b="1" spc="143" dirty="0">
                <a:solidFill>
                  <a:srgbClr val="000000"/>
                </a:solidFill>
                <a:latin typeface="Inter"/>
                <a:ea typeface="Inter"/>
                <a:cs typeface="Inter"/>
                <a:sym typeface="Inter"/>
              </a:rPr>
              <a:t>8. </a:t>
            </a:r>
            <a:r>
              <a:rPr lang="en-US" sz="2000" spc="143" dirty="0">
                <a:solidFill>
                  <a:srgbClr val="000000"/>
                </a:solidFill>
                <a:latin typeface="Inter"/>
                <a:ea typeface="Inter"/>
                <a:cs typeface="Inter"/>
                <a:sym typeface="Inter"/>
              </a:rPr>
              <a:t>If you have no offsite locations, verify that there are no variances, click on the </a:t>
            </a:r>
            <a:r>
              <a:rPr lang="en-US" sz="2000" b="1" spc="143" dirty="0">
                <a:solidFill>
                  <a:srgbClr val="000000"/>
                </a:solidFill>
                <a:latin typeface="Inter"/>
                <a:ea typeface="Inter"/>
                <a:cs typeface="Inter"/>
                <a:sym typeface="Inter"/>
              </a:rPr>
              <a:t>“Reviewed” </a:t>
            </a:r>
            <a:r>
              <a:rPr lang="en-US" sz="2000" spc="143" dirty="0">
                <a:solidFill>
                  <a:srgbClr val="000000"/>
                </a:solidFill>
                <a:latin typeface="Inter"/>
                <a:ea typeface="Inter"/>
                <a:cs typeface="Inter"/>
                <a:sym typeface="Inter"/>
              </a:rPr>
              <a:t>check box, and click </a:t>
            </a:r>
            <a:r>
              <a:rPr lang="en-US" sz="2000" b="1" spc="143" dirty="0">
                <a:solidFill>
                  <a:srgbClr val="000000"/>
                </a:solidFill>
                <a:latin typeface="Inter"/>
                <a:ea typeface="Inter"/>
                <a:cs typeface="Inter"/>
                <a:sym typeface="Inter"/>
              </a:rPr>
              <a:t>“OK.”</a:t>
            </a:r>
          </a:p>
          <a:p>
            <a:pPr algn="ctr">
              <a:lnSpc>
                <a:spcPts val="3346"/>
              </a:lnSpc>
              <a:spcBef>
                <a:spcPct val="0"/>
              </a:spcBef>
            </a:pPr>
            <a:endParaRPr lang="en-US" sz="2000" spc="143" dirty="0">
              <a:solidFill>
                <a:srgbClr val="000000"/>
              </a:solidFill>
              <a:latin typeface="Inter"/>
              <a:ea typeface="Inter"/>
              <a:cs typeface="Inter"/>
              <a:sym typeface="Inter"/>
            </a:endParaRPr>
          </a:p>
          <a:p>
            <a:pPr algn="ctr">
              <a:lnSpc>
                <a:spcPts val="3346"/>
              </a:lnSpc>
              <a:spcBef>
                <a:spcPct val="0"/>
              </a:spcBef>
            </a:pPr>
            <a:endParaRPr lang="en-US" sz="2390" spc="143" dirty="0">
              <a:solidFill>
                <a:srgbClr val="000000"/>
              </a:solidFill>
              <a:latin typeface="Inter"/>
              <a:ea typeface="Inter"/>
              <a:cs typeface="Inter"/>
              <a:sym typeface="Inter"/>
            </a:endParaRPr>
          </a:p>
          <a:p>
            <a:pPr algn="ctr">
              <a:lnSpc>
                <a:spcPts val="3346"/>
              </a:lnSpc>
              <a:spcBef>
                <a:spcPct val="0"/>
              </a:spcBef>
            </a:pPr>
            <a:endParaRPr lang="en-US" sz="2390" spc="143" dirty="0">
              <a:solidFill>
                <a:srgbClr val="000000"/>
              </a:solidFill>
              <a:latin typeface="Inter"/>
              <a:ea typeface="Inter"/>
              <a:cs typeface="Inter"/>
              <a:sym typeface="Inter"/>
            </a:endParaRPr>
          </a:p>
        </p:txBody>
      </p:sp>
      <p:sp>
        <p:nvSpPr>
          <p:cNvPr id="7" name="TextBox 6">
            <a:extLst>
              <a:ext uri="{FF2B5EF4-FFF2-40B4-BE49-F238E27FC236}">
                <a16:creationId xmlns:a16="http://schemas.microsoft.com/office/drawing/2014/main" id="{23BA1940-0475-89DB-2FF9-6DF50067A224}"/>
              </a:ext>
            </a:extLst>
          </p:cNvPr>
          <p:cNvSpPr txBox="1"/>
          <p:nvPr/>
        </p:nvSpPr>
        <p:spPr>
          <a:xfrm>
            <a:off x="4157" y="8389913"/>
            <a:ext cx="8808720" cy="1310423"/>
          </a:xfrm>
          <a:prstGeom prst="rect">
            <a:avLst/>
          </a:prstGeom>
          <a:noFill/>
        </p:spPr>
        <p:txBody>
          <a:bodyPr wrap="square" lIns="91440" tIns="45720" rIns="91440" bIns="45720" anchor="t">
            <a:spAutoFit/>
          </a:bodyPr>
          <a:lstStyle/>
          <a:p>
            <a:pPr algn="ctr">
              <a:lnSpc>
                <a:spcPts val="3346"/>
              </a:lnSpc>
              <a:spcBef>
                <a:spcPct val="0"/>
              </a:spcBef>
            </a:pPr>
            <a:endParaRPr lang="en-US" sz="1800" spc="143" dirty="0">
              <a:solidFill>
                <a:srgbClr val="000000"/>
              </a:solidFill>
              <a:latin typeface="Inter"/>
              <a:ea typeface="Inter"/>
              <a:cs typeface="Inter"/>
              <a:sym typeface="Inter"/>
            </a:endParaRPr>
          </a:p>
          <a:p>
            <a:pPr algn="ctr">
              <a:lnSpc>
                <a:spcPts val="3346"/>
              </a:lnSpc>
              <a:spcBef>
                <a:spcPct val="0"/>
              </a:spcBef>
            </a:pPr>
            <a:r>
              <a:rPr lang="en-US" sz="2000" spc="143" dirty="0">
                <a:solidFill>
                  <a:srgbClr val="000000"/>
                </a:solidFill>
                <a:latin typeface="Inter"/>
                <a:ea typeface="Inter"/>
                <a:cs typeface="Inter"/>
                <a:sym typeface="Inter"/>
              </a:rPr>
              <a:t>If you do have offsites, you must review each entry in the </a:t>
            </a:r>
            <a:r>
              <a:rPr lang="en-US" sz="2000" b="1" spc="143" dirty="0">
                <a:solidFill>
                  <a:srgbClr val="000000"/>
                </a:solidFill>
                <a:latin typeface="Inter"/>
                <a:ea typeface="Inter"/>
                <a:cs typeface="Inter"/>
                <a:sym typeface="Inter"/>
              </a:rPr>
              <a:t>“School Dropdown” </a:t>
            </a:r>
            <a:r>
              <a:rPr lang="en-US" sz="2000" spc="143" dirty="0">
                <a:solidFill>
                  <a:srgbClr val="000000"/>
                </a:solidFill>
                <a:latin typeface="Inter"/>
                <a:ea typeface="Inter"/>
                <a:cs typeface="Inter"/>
                <a:sym typeface="Inter"/>
              </a:rPr>
              <a:t>individually</a:t>
            </a:r>
            <a:endParaRPr lang="en-US" sz="2000" spc="143" dirty="0">
              <a:solidFill>
                <a:srgbClr val="000000"/>
              </a:solidFill>
              <a:latin typeface="Inter"/>
              <a:ea typeface="Inter"/>
              <a:cs typeface="Inter"/>
            </a:endParaRPr>
          </a:p>
        </p:txBody>
      </p:sp>
      <p:sp>
        <p:nvSpPr>
          <p:cNvPr id="9" name="TextBox 8">
            <a:extLst>
              <a:ext uri="{FF2B5EF4-FFF2-40B4-BE49-F238E27FC236}">
                <a16:creationId xmlns:a16="http://schemas.microsoft.com/office/drawing/2014/main" id="{E6522738-E471-4B27-2817-635733851810}"/>
              </a:ext>
            </a:extLst>
          </p:cNvPr>
          <p:cNvSpPr txBox="1"/>
          <p:nvPr/>
        </p:nvSpPr>
        <p:spPr>
          <a:xfrm>
            <a:off x="2944091" y="100603"/>
            <a:ext cx="12607636" cy="1033103"/>
          </a:xfrm>
          <a:prstGeom prst="rect">
            <a:avLst/>
          </a:prstGeom>
          <a:noFill/>
        </p:spPr>
        <p:txBody>
          <a:bodyPr wrap="square">
            <a:spAutoFit/>
          </a:bodyPr>
          <a:lstStyle/>
          <a:p>
            <a:pPr algn="ctr">
              <a:lnSpc>
                <a:spcPts val="7920"/>
              </a:lnSpc>
            </a:pPr>
            <a:r>
              <a:rPr lang="en-US" sz="6000" b="1">
                <a:solidFill>
                  <a:srgbClr val="000000"/>
                </a:solidFill>
                <a:latin typeface="Inter"/>
                <a:ea typeface="Inter"/>
                <a:cs typeface="Inter"/>
                <a:sym typeface="Inter"/>
              </a:rPr>
              <a:t>Posting Operating Day-Continued</a:t>
            </a:r>
          </a:p>
        </p:txBody>
      </p:sp>
      <p:sp>
        <p:nvSpPr>
          <p:cNvPr id="10" name="Arrow: Down 9">
            <a:extLst>
              <a:ext uri="{FF2B5EF4-FFF2-40B4-BE49-F238E27FC236}">
                <a16:creationId xmlns:a16="http://schemas.microsoft.com/office/drawing/2014/main" id="{61B41A1A-686A-959A-7A34-B2EDFEFD4501}"/>
              </a:ext>
            </a:extLst>
          </p:cNvPr>
          <p:cNvSpPr/>
          <p:nvPr/>
        </p:nvSpPr>
        <p:spPr>
          <a:xfrm rot="10800000">
            <a:off x="3839212" y="4762500"/>
            <a:ext cx="457200" cy="2482022"/>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31F22E6-7B11-CE52-D067-009681F45DA3}"/>
              </a:ext>
            </a:extLst>
          </p:cNvPr>
          <p:cNvSpPr txBox="1"/>
          <p:nvPr/>
        </p:nvSpPr>
        <p:spPr>
          <a:xfrm>
            <a:off x="8993617" y="7249310"/>
            <a:ext cx="9296400" cy="1310423"/>
          </a:xfrm>
          <a:prstGeom prst="rect">
            <a:avLst/>
          </a:prstGeom>
          <a:noFill/>
        </p:spPr>
        <p:txBody>
          <a:bodyPr wrap="square" lIns="91440" tIns="45720" rIns="91440" bIns="45720" anchor="t">
            <a:spAutoFit/>
          </a:bodyPr>
          <a:lstStyle/>
          <a:p>
            <a:pPr algn="ctr">
              <a:lnSpc>
                <a:spcPts val="3346"/>
              </a:lnSpc>
              <a:spcBef>
                <a:spcPct val="0"/>
              </a:spcBef>
            </a:pPr>
            <a:r>
              <a:rPr lang="en-US" sz="2000" b="1" spc="143" dirty="0">
                <a:solidFill>
                  <a:srgbClr val="000000"/>
                </a:solidFill>
                <a:latin typeface="Inter"/>
                <a:ea typeface="Inter"/>
                <a:cs typeface="Inter"/>
                <a:sym typeface="Inter"/>
              </a:rPr>
              <a:t>9</a:t>
            </a:r>
            <a:r>
              <a:rPr lang="en-US" sz="2000" spc="143" dirty="0">
                <a:solidFill>
                  <a:srgbClr val="000000"/>
                </a:solidFill>
                <a:latin typeface="Inter"/>
                <a:ea typeface="Inter"/>
                <a:cs typeface="Inter"/>
                <a:sym typeface="Inter"/>
              </a:rPr>
              <a:t>.Under main site click on the </a:t>
            </a:r>
            <a:r>
              <a:rPr lang="en-US" sz="2000" b="1" spc="143" dirty="0">
                <a:solidFill>
                  <a:srgbClr val="000000"/>
                </a:solidFill>
                <a:latin typeface="Inter"/>
                <a:ea typeface="Inter"/>
                <a:cs typeface="Inter"/>
                <a:sym typeface="Inter"/>
              </a:rPr>
              <a:t>“AF” </a:t>
            </a:r>
            <a:r>
              <a:rPr lang="en-US" sz="2000" spc="143" dirty="0">
                <a:solidFill>
                  <a:srgbClr val="000000"/>
                </a:solidFill>
                <a:latin typeface="Inter"/>
                <a:ea typeface="Inter"/>
                <a:cs typeface="Inter"/>
                <a:sym typeface="Inter"/>
              </a:rPr>
              <a:t>checkbox to generate attendance, click the </a:t>
            </a:r>
            <a:r>
              <a:rPr lang="en-US" sz="2000" b="1" spc="143" dirty="0">
                <a:solidFill>
                  <a:srgbClr val="000000"/>
                </a:solidFill>
                <a:latin typeface="Inter"/>
                <a:ea typeface="Inter"/>
                <a:cs typeface="Inter"/>
                <a:sym typeface="Inter"/>
              </a:rPr>
              <a:t>“reviewed” </a:t>
            </a:r>
            <a:r>
              <a:rPr lang="en-US" sz="2000" spc="143" dirty="0">
                <a:solidFill>
                  <a:srgbClr val="000000"/>
                </a:solidFill>
                <a:latin typeface="Inter"/>
                <a:ea typeface="Inter"/>
                <a:cs typeface="Inter"/>
                <a:sym typeface="Inter"/>
              </a:rPr>
              <a:t>check box and continue to the next school by selecting it in the dropdown.</a:t>
            </a:r>
          </a:p>
        </p:txBody>
      </p:sp>
      <p:sp>
        <p:nvSpPr>
          <p:cNvPr id="14" name="TextBox 13">
            <a:extLst>
              <a:ext uri="{FF2B5EF4-FFF2-40B4-BE49-F238E27FC236}">
                <a16:creationId xmlns:a16="http://schemas.microsoft.com/office/drawing/2014/main" id="{1EC434FE-D4B9-0363-C2D4-03F5B273573E}"/>
              </a:ext>
            </a:extLst>
          </p:cNvPr>
          <p:cNvSpPr txBox="1"/>
          <p:nvPr/>
        </p:nvSpPr>
        <p:spPr>
          <a:xfrm>
            <a:off x="8958542" y="8546674"/>
            <a:ext cx="9164782" cy="1739643"/>
          </a:xfrm>
          <a:prstGeom prst="rect">
            <a:avLst/>
          </a:prstGeom>
          <a:noFill/>
        </p:spPr>
        <p:txBody>
          <a:bodyPr wrap="square" lIns="91440" tIns="45720" rIns="91440" bIns="45720" anchor="t">
            <a:spAutoFit/>
          </a:bodyPr>
          <a:lstStyle/>
          <a:p>
            <a:pPr algn="ctr">
              <a:lnSpc>
                <a:spcPts val="3346"/>
              </a:lnSpc>
              <a:spcBef>
                <a:spcPct val="0"/>
              </a:spcBef>
            </a:pPr>
            <a:r>
              <a:rPr lang="en-US" spc="143" dirty="0">
                <a:solidFill>
                  <a:srgbClr val="000000"/>
                </a:solidFill>
                <a:latin typeface="Inter"/>
                <a:ea typeface="Inter"/>
                <a:cs typeface="Inter"/>
                <a:sym typeface="Inter"/>
              </a:rPr>
              <a:t>Under</a:t>
            </a:r>
            <a:r>
              <a:rPr lang="en-US" sz="1800" spc="143" dirty="0">
                <a:solidFill>
                  <a:srgbClr val="000000"/>
                </a:solidFill>
                <a:latin typeface="Inter"/>
                <a:ea typeface="Inter"/>
                <a:cs typeface="Inter"/>
                <a:sym typeface="Inter"/>
              </a:rPr>
              <a:t> offsite you must update attendance and enrollment (if needed) Leave </a:t>
            </a:r>
            <a:r>
              <a:rPr lang="en-US" sz="1800" b="1" spc="143" dirty="0">
                <a:solidFill>
                  <a:srgbClr val="000000"/>
                </a:solidFill>
                <a:latin typeface="Inter"/>
                <a:ea typeface="Inter"/>
                <a:cs typeface="Inter"/>
                <a:sym typeface="Inter"/>
              </a:rPr>
              <a:t>“AF”</a:t>
            </a:r>
            <a:r>
              <a:rPr lang="en-US" sz="1800" spc="143" dirty="0">
                <a:solidFill>
                  <a:srgbClr val="000000"/>
                </a:solidFill>
                <a:latin typeface="Inter"/>
                <a:ea typeface="Inter"/>
                <a:cs typeface="Inter"/>
                <a:sym typeface="Inter"/>
              </a:rPr>
              <a:t> box unchecked, click on the </a:t>
            </a:r>
            <a:r>
              <a:rPr lang="en-US" sz="1800" b="1" spc="143" dirty="0">
                <a:solidFill>
                  <a:srgbClr val="000000"/>
                </a:solidFill>
                <a:latin typeface="Inter"/>
                <a:ea typeface="Inter"/>
                <a:cs typeface="Inter"/>
                <a:sym typeface="Inter"/>
              </a:rPr>
              <a:t>“Reviewed” </a:t>
            </a:r>
            <a:r>
              <a:rPr lang="en-US" sz="1800" spc="143" dirty="0">
                <a:solidFill>
                  <a:srgbClr val="000000"/>
                </a:solidFill>
                <a:latin typeface="Inter"/>
                <a:ea typeface="Inter"/>
                <a:cs typeface="Inter"/>
                <a:sym typeface="Inter"/>
              </a:rPr>
              <a:t>check box and </a:t>
            </a:r>
          </a:p>
          <a:p>
            <a:pPr algn="ctr">
              <a:lnSpc>
                <a:spcPts val="3346"/>
              </a:lnSpc>
              <a:spcBef>
                <a:spcPct val="0"/>
              </a:spcBef>
            </a:pPr>
            <a:r>
              <a:rPr lang="en-US" sz="1800" spc="143" dirty="0">
                <a:solidFill>
                  <a:srgbClr val="000000"/>
                </a:solidFill>
                <a:latin typeface="Inter"/>
                <a:ea typeface="Inter"/>
                <a:cs typeface="Inter"/>
                <a:sym typeface="Inter"/>
              </a:rPr>
              <a:t>click </a:t>
            </a:r>
            <a:r>
              <a:rPr lang="en-US" sz="1800" b="1" spc="143" dirty="0">
                <a:solidFill>
                  <a:srgbClr val="000000"/>
                </a:solidFill>
                <a:latin typeface="Inter"/>
                <a:ea typeface="Inter"/>
                <a:cs typeface="Inter"/>
                <a:sym typeface="Inter"/>
              </a:rPr>
              <a:t>“OK.”</a:t>
            </a:r>
          </a:p>
          <a:p>
            <a:pPr algn="ctr">
              <a:lnSpc>
                <a:spcPts val="3346"/>
              </a:lnSpc>
              <a:spcBef>
                <a:spcPct val="0"/>
              </a:spcBef>
            </a:pPr>
            <a:endParaRPr lang="en-US" sz="2000" spc="143" dirty="0">
              <a:solidFill>
                <a:srgbClr val="000000"/>
              </a:solidFill>
              <a:latin typeface="Inter"/>
              <a:ea typeface="Inter"/>
              <a:cs typeface="Inter"/>
              <a:sym typeface="Inter"/>
            </a:endParaRPr>
          </a:p>
        </p:txBody>
      </p:sp>
      <p:sp>
        <p:nvSpPr>
          <p:cNvPr id="15" name="Arrow: Down 14">
            <a:extLst>
              <a:ext uri="{FF2B5EF4-FFF2-40B4-BE49-F238E27FC236}">
                <a16:creationId xmlns:a16="http://schemas.microsoft.com/office/drawing/2014/main" id="{BA0514A5-F8B1-01A4-73A1-180822D7252B}"/>
              </a:ext>
            </a:extLst>
          </p:cNvPr>
          <p:cNvSpPr/>
          <p:nvPr/>
        </p:nvSpPr>
        <p:spPr>
          <a:xfrm rot="10800000">
            <a:off x="12988636" y="4851756"/>
            <a:ext cx="457200" cy="2482022"/>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581400" y="1552579"/>
            <a:ext cx="9757428" cy="5027469"/>
          </a:xfrm>
          <a:custGeom>
            <a:avLst/>
            <a:gdLst/>
            <a:ahLst/>
            <a:cxnLst/>
            <a:rect l="l" t="t" r="r" b="b"/>
            <a:pathLst>
              <a:path w="9757428" h="6220359">
                <a:moveTo>
                  <a:pt x="0" y="0"/>
                </a:moveTo>
                <a:lnTo>
                  <a:pt x="9757428" y="0"/>
                </a:lnTo>
                <a:lnTo>
                  <a:pt x="9757428" y="6220360"/>
                </a:lnTo>
                <a:lnTo>
                  <a:pt x="0" y="6220360"/>
                </a:lnTo>
                <a:lnTo>
                  <a:pt x="0" y="0"/>
                </a:lnTo>
                <a:close/>
              </a:path>
            </a:pathLst>
          </a:custGeom>
          <a:blipFill>
            <a:blip r:embed="rId2"/>
            <a:stretch>
              <a:fillRect l="-898" r="-898"/>
            </a:stretch>
          </a:blipFill>
        </p:spPr>
        <p:txBody>
          <a:bodyPr/>
          <a:lstStyle/>
          <a:p>
            <a:endParaRPr lang="en-US"/>
          </a:p>
        </p:txBody>
      </p:sp>
      <p:sp>
        <p:nvSpPr>
          <p:cNvPr id="3" name="TextBox 3"/>
          <p:cNvSpPr txBox="1"/>
          <p:nvPr/>
        </p:nvSpPr>
        <p:spPr>
          <a:xfrm>
            <a:off x="3276600" y="6972300"/>
            <a:ext cx="11342425" cy="3187476"/>
          </a:xfrm>
          <a:prstGeom prst="rect">
            <a:avLst/>
          </a:prstGeom>
        </p:spPr>
        <p:txBody>
          <a:bodyPr wrap="square" lIns="0" tIns="0" rIns="0" bIns="0" rtlCol="0" anchor="t">
            <a:spAutoFit/>
          </a:bodyPr>
          <a:lstStyle/>
          <a:p>
            <a:pPr algn="ctr">
              <a:lnSpc>
                <a:spcPts val="4200"/>
              </a:lnSpc>
            </a:pPr>
            <a:r>
              <a:rPr lang="en-US" sz="3000" b="1" spc="179">
                <a:solidFill>
                  <a:srgbClr val="000000"/>
                </a:solidFill>
                <a:latin typeface="Inter"/>
                <a:ea typeface="Inter"/>
                <a:cs typeface="Inter"/>
                <a:sym typeface="Inter"/>
              </a:rPr>
              <a:t>Success! Day is now Posted</a:t>
            </a:r>
          </a:p>
          <a:p>
            <a:pPr algn="ctr">
              <a:lnSpc>
                <a:spcPts val="4200"/>
              </a:lnSpc>
            </a:pPr>
            <a:endParaRPr lang="en-US" sz="3000" spc="179">
              <a:solidFill>
                <a:srgbClr val="000000"/>
              </a:solidFill>
              <a:latin typeface="Inter"/>
              <a:ea typeface="Inter"/>
              <a:cs typeface="Inter"/>
              <a:sym typeface="Inter"/>
            </a:endParaRPr>
          </a:p>
          <a:p>
            <a:pPr>
              <a:lnSpc>
                <a:spcPts val="4200"/>
              </a:lnSpc>
              <a:spcBef>
                <a:spcPct val="0"/>
              </a:spcBef>
            </a:pPr>
            <a:r>
              <a:rPr lang="en-US" sz="3000" spc="179">
                <a:solidFill>
                  <a:srgbClr val="000000"/>
                </a:solidFill>
                <a:latin typeface="Inter"/>
                <a:ea typeface="Inter"/>
                <a:cs typeface="Inter"/>
                <a:sym typeface="Inter"/>
              </a:rPr>
              <a:t>Only the site name should appear in the bottom left corner— the date should no longer be visible. This confirms that the day is successfully posted.</a:t>
            </a:r>
          </a:p>
          <a:p>
            <a:pPr algn="ctr">
              <a:lnSpc>
                <a:spcPts val="4200"/>
              </a:lnSpc>
              <a:spcBef>
                <a:spcPct val="0"/>
              </a:spcBef>
            </a:pPr>
            <a:endParaRPr lang="en-US" sz="3000" spc="179">
              <a:solidFill>
                <a:srgbClr val="000000"/>
              </a:solidFill>
              <a:latin typeface="Inter"/>
              <a:ea typeface="Inter"/>
              <a:cs typeface="Inter"/>
              <a:sym typeface="Inter"/>
            </a:endParaRPr>
          </a:p>
        </p:txBody>
      </p:sp>
      <p:sp>
        <p:nvSpPr>
          <p:cNvPr id="6" name="TextBox 5">
            <a:extLst>
              <a:ext uri="{FF2B5EF4-FFF2-40B4-BE49-F238E27FC236}">
                <a16:creationId xmlns:a16="http://schemas.microsoft.com/office/drawing/2014/main" id="{EA3853A0-D4BA-9F94-66F6-17E9408FB6EF}"/>
              </a:ext>
            </a:extLst>
          </p:cNvPr>
          <p:cNvSpPr txBox="1"/>
          <p:nvPr/>
        </p:nvSpPr>
        <p:spPr>
          <a:xfrm>
            <a:off x="2508912" y="127224"/>
            <a:ext cx="12877800" cy="1033103"/>
          </a:xfrm>
          <a:prstGeom prst="rect">
            <a:avLst/>
          </a:prstGeom>
          <a:noFill/>
        </p:spPr>
        <p:txBody>
          <a:bodyPr wrap="square">
            <a:spAutoFit/>
          </a:bodyPr>
          <a:lstStyle/>
          <a:p>
            <a:pPr algn="ctr">
              <a:lnSpc>
                <a:spcPts val="7920"/>
              </a:lnSpc>
            </a:pPr>
            <a:r>
              <a:rPr lang="en-US" sz="6000" b="1">
                <a:solidFill>
                  <a:srgbClr val="000000"/>
                </a:solidFill>
                <a:latin typeface="Inter"/>
                <a:ea typeface="Inter"/>
                <a:cs typeface="Inter"/>
                <a:sym typeface="Inter"/>
              </a:rPr>
              <a:t>Posting Operating Day-Continued</a:t>
            </a:r>
          </a:p>
        </p:txBody>
      </p:sp>
      <p:pic>
        <p:nvPicPr>
          <p:cNvPr id="7" name="Picture 6" descr="A colorful text with a white background&#10;&#10;AI-generated content may be incorrect.">
            <a:extLst>
              <a:ext uri="{FF2B5EF4-FFF2-40B4-BE49-F238E27FC236}">
                <a16:creationId xmlns:a16="http://schemas.microsoft.com/office/drawing/2014/main" id="{B567CD7D-5C56-F15D-1303-C6406CD0EB5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0136602">
            <a:off x="14325600" y="1971675"/>
            <a:ext cx="3581400" cy="268605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49502" y="365823"/>
            <a:ext cx="18365167" cy="940770"/>
          </a:xfrm>
          <a:prstGeom prst="rect">
            <a:avLst/>
          </a:prstGeom>
        </p:spPr>
        <p:txBody>
          <a:bodyPr lIns="0" tIns="0" rIns="0" bIns="0" rtlCol="0" anchor="t">
            <a:spAutoFit/>
          </a:bodyPr>
          <a:lstStyle/>
          <a:p>
            <a:pPr algn="l">
              <a:lnSpc>
                <a:spcPts val="7920"/>
              </a:lnSpc>
            </a:pPr>
            <a:r>
              <a:rPr lang="en-US" sz="6000" b="1" spc="108">
                <a:solidFill>
                  <a:srgbClr val="000000"/>
                </a:solidFill>
                <a:latin typeface="Inter"/>
                <a:ea typeface="Inter"/>
                <a:cs typeface="Inter"/>
                <a:sym typeface="Inter"/>
              </a:rPr>
              <a:t>“AF” - Attendance Factor and Edit Check</a:t>
            </a:r>
          </a:p>
        </p:txBody>
      </p:sp>
      <p:sp>
        <p:nvSpPr>
          <p:cNvPr id="3" name="TextBox 3"/>
          <p:cNvSpPr txBox="1"/>
          <p:nvPr/>
        </p:nvSpPr>
        <p:spPr>
          <a:xfrm>
            <a:off x="441898" y="1980601"/>
            <a:ext cx="16222841" cy="5880521"/>
          </a:xfrm>
          <a:prstGeom prst="rect">
            <a:avLst/>
          </a:prstGeom>
        </p:spPr>
        <p:txBody>
          <a:bodyPr lIns="0" tIns="0" rIns="0" bIns="0" rtlCol="0" anchor="t">
            <a:spAutoFit/>
          </a:bodyPr>
          <a:lstStyle/>
          <a:p>
            <a:pPr algn="l">
              <a:lnSpc>
                <a:spcPts val="4200"/>
              </a:lnSpc>
            </a:pPr>
            <a:r>
              <a:rPr lang="en-US" sz="3000" spc="179" dirty="0">
                <a:solidFill>
                  <a:srgbClr val="000000"/>
                </a:solidFill>
                <a:latin typeface="Inter"/>
                <a:ea typeface="Inter"/>
                <a:cs typeface="Inter"/>
                <a:sym typeface="Inter"/>
              </a:rPr>
              <a:t>The attendance factor represents the percentage of enrolled students who are expected to be present on a typical school day. Attendance factor at LAUSD is 92.1 %</a:t>
            </a:r>
          </a:p>
          <a:p>
            <a:pPr algn="l">
              <a:lnSpc>
                <a:spcPts val="4200"/>
              </a:lnSpc>
            </a:pPr>
            <a:endParaRPr lang="en-US" sz="3000" spc="179" dirty="0">
              <a:solidFill>
                <a:srgbClr val="000000"/>
              </a:solidFill>
              <a:latin typeface="Inter"/>
              <a:ea typeface="Inter"/>
              <a:cs typeface="Inter"/>
              <a:sym typeface="Inter"/>
            </a:endParaRPr>
          </a:p>
          <a:p>
            <a:pPr marL="914400" lvl="1" indent="-457200">
              <a:lnSpc>
                <a:spcPts val="4200"/>
              </a:lnSpc>
              <a:buFont typeface="Arial" panose="020B0604020202020204" pitchFamily="34" charset="0"/>
              <a:buChar char="•"/>
            </a:pPr>
            <a:r>
              <a:rPr lang="en-US" sz="3000" spc="179" dirty="0">
                <a:solidFill>
                  <a:srgbClr val="000000"/>
                </a:solidFill>
                <a:latin typeface="Inter"/>
                <a:ea typeface="Inter"/>
                <a:cs typeface="Inter"/>
                <a:sym typeface="Inter"/>
              </a:rPr>
              <a:t>If meal count exceeds AF or enrollment, site will flag in edit check report</a:t>
            </a:r>
            <a:endParaRPr lang="en-US" sz="3000" spc="179" dirty="0">
              <a:solidFill>
                <a:srgbClr val="000000"/>
              </a:solidFill>
              <a:latin typeface="Inter"/>
              <a:ea typeface="Inter"/>
              <a:cs typeface="Inter"/>
            </a:endParaRPr>
          </a:p>
          <a:p>
            <a:pPr algn="l">
              <a:lnSpc>
                <a:spcPts val="4200"/>
              </a:lnSpc>
            </a:pPr>
            <a:r>
              <a:rPr lang="en-US" sz="3000" spc="179" dirty="0">
                <a:solidFill>
                  <a:srgbClr val="000000"/>
                </a:solidFill>
                <a:latin typeface="Inter"/>
                <a:ea typeface="Inter"/>
                <a:cs typeface="Inter"/>
                <a:sym typeface="Inter"/>
              </a:rPr>
              <a:t>    </a:t>
            </a:r>
            <a:endParaRPr lang="en-US" sz="3000" spc="179" dirty="0">
              <a:solidFill>
                <a:srgbClr val="000000"/>
              </a:solidFill>
              <a:latin typeface="Inter"/>
              <a:ea typeface="Inter"/>
              <a:cs typeface="Inter"/>
            </a:endParaRPr>
          </a:p>
          <a:p>
            <a:pPr>
              <a:lnSpc>
                <a:spcPts val="4200"/>
              </a:lnSpc>
            </a:pPr>
            <a:r>
              <a:rPr lang="en-US" sz="3000" spc="179" dirty="0">
                <a:solidFill>
                  <a:srgbClr val="000000"/>
                </a:solidFill>
                <a:latin typeface="Inter"/>
                <a:ea typeface="Inter"/>
                <a:cs typeface="Inter"/>
                <a:sym typeface="Inter"/>
              </a:rPr>
              <a:t>If AF is higher than 92.1 % at your Main Site, Central Office can update AF by submitting a letter/email from school administrator (submit a service now)</a:t>
            </a:r>
            <a:endParaRPr lang="en-US" sz="3000" spc="179" dirty="0">
              <a:solidFill>
                <a:srgbClr val="000000"/>
              </a:solidFill>
              <a:latin typeface="Inter"/>
              <a:ea typeface="Inter"/>
              <a:cs typeface="Inter"/>
            </a:endParaRPr>
          </a:p>
          <a:p>
            <a:pPr algn="l">
              <a:lnSpc>
                <a:spcPts val="4200"/>
              </a:lnSpc>
            </a:pPr>
            <a:endParaRPr lang="en-US" sz="3000" spc="179" dirty="0">
              <a:solidFill>
                <a:srgbClr val="000000"/>
              </a:solidFill>
              <a:latin typeface="Inter"/>
              <a:ea typeface="Inter"/>
              <a:cs typeface="Inter"/>
              <a:sym typeface="Inter"/>
            </a:endParaRPr>
          </a:p>
          <a:p>
            <a:pPr marL="914400" lvl="1" indent="-457200">
              <a:lnSpc>
                <a:spcPts val="4200"/>
              </a:lnSpc>
              <a:spcBef>
                <a:spcPct val="0"/>
              </a:spcBef>
              <a:buFont typeface="Arial" panose="020B0604020202020204" pitchFamily="34" charset="0"/>
              <a:buChar char="•"/>
            </a:pPr>
            <a:r>
              <a:rPr lang="en-US" sz="3000" spc="179" dirty="0">
                <a:solidFill>
                  <a:srgbClr val="000000"/>
                </a:solidFill>
                <a:latin typeface="Inter"/>
                <a:ea typeface="Inter"/>
                <a:cs typeface="Inter"/>
                <a:sym typeface="Inter"/>
              </a:rPr>
              <a:t>CSPP, EEC, OFFSITES - Must enter enrollment daily to avoid flagging</a:t>
            </a:r>
          </a:p>
          <a:p>
            <a:pPr algn="l">
              <a:lnSpc>
                <a:spcPts val="4200"/>
              </a:lnSpc>
              <a:spcBef>
                <a:spcPct val="0"/>
              </a:spcBef>
            </a:pPr>
            <a:endParaRPr lang="en-US" sz="3000" spc="179" dirty="0">
              <a:solidFill>
                <a:srgbClr val="000000"/>
              </a:solidFill>
              <a:latin typeface="Inter"/>
              <a:ea typeface="Inter"/>
              <a:cs typeface="Inter"/>
              <a:sym typeface="Inte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8BB7AA-D35F-6B4C-69A1-175F2631D91A}"/>
              </a:ext>
            </a:extLst>
          </p:cNvPr>
          <p:cNvSpPr txBox="1"/>
          <p:nvPr/>
        </p:nvSpPr>
        <p:spPr>
          <a:xfrm>
            <a:off x="25757" y="193185"/>
            <a:ext cx="18262243" cy="1477328"/>
          </a:xfrm>
          <a:prstGeom prst="rect">
            <a:avLst/>
          </a:prstGeom>
          <a:noFill/>
        </p:spPr>
        <p:txBody>
          <a:bodyPr wrap="square" rtlCol="0">
            <a:spAutoFit/>
          </a:bodyPr>
          <a:lstStyle/>
          <a:p>
            <a:r>
              <a:rPr lang="en-US" sz="5400" b="1" spc="108">
                <a:solidFill>
                  <a:srgbClr val="000000"/>
                </a:solidFill>
                <a:latin typeface="Inter"/>
                <a:ea typeface="Inter"/>
                <a:cs typeface="Inter"/>
                <a:sym typeface="Inter"/>
              </a:rPr>
              <a:t> “AF” - Attendance Factor and Edit Check-Continued</a:t>
            </a:r>
          </a:p>
          <a:p>
            <a:endParaRPr lang="en-US" sz="3600"/>
          </a:p>
        </p:txBody>
      </p:sp>
      <p:sp>
        <p:nvSpPr>
          <p:cNvPr id="5" name="TextBox 4">
            <a:extLst>
              <a:ext uri="{FF2B5EF4-FFF2-40B4-BE49-F238E27FC236}">
                <a16:creationId xmlns:a16="http://schemas.microsoft.com/office/drawing/2014/main" id="{4394F50E-330E-79C9-ACB0-99E8585B6E0D}"/>
              </a:ext>
            </a:extLst>
          </p:cNvPr>
          <p:cNvSpPr txBox="1"/>
          <p:nvPr/>
        </p:nvSpPr>
        <p:spPr>
          <a:xfrm>
            <a:off x="9935953" y="3010973"/>
            <a:ext cx="7699973" cy="4862870"/>
          </a:xfrm>
          <a:prstGeom prst="rect">
            <a:avLst/>
          </a:prstGeom>
          <a:noFill/>
        </p:spPr>
        <p:txBody>
          <a:bodyPr wrap="square" lIns="91440" tIns="45720" rIns="91440" bIns="45720" rtlCol="0" anchor="t">
            <a:spAutoFit/>
          </a:bodyPr>
          <a:lstStyle/>
          <a:p>
            <a:r>
              <a:rPr lang="en-US" sz="3200"/>
              <a:t>If edit check flags a site, see steps below</a:t>
            </a:r>
          </a:p>
          <a:p>
            <a:pPr marL="457200" indent="-457200">
              <a:buFont typeface="Calibri" panose="020F0502020204030204" pitchFamily="34" charset="0"/>
              <a:buChar char="⁻"/>
            </a:pPr>
            <a:endParaRPr lang="en-US" sz="3200"/>
          </a:p>
          <a:p>
            <a:pPr marL="914400" lvl="1" indent="-457200">
              <a:buFont typeface="Calibri" panose="020F0502020204030204" pitchFamily="34" charset="0"/>
              <a:buChar char="⁻"/>
            </a:pPr>
            <a:r>
              <a:rPr lang="en-US" sz="3200"/>
              <a:t>Review Meal Count Summary </a:t>
            </a:r>
          </a:p>
          <a:p>
            <a:pPr marL="914400" lvl="1" indent="-457200">
              <a:buFont typeface="Calibri" panose="020F0502020204030204" pitchFamily="34" charset="0"/>
              <a:buChar char="⁻"/>
            </a:pPr>
            <a:r>
              <a:rPr lang="en-US" sz="3200"/>
              <a:t>If Main Site Meal Counts are correct submit a service now request to correct enrollment for site</a:t>
            </a:r>
            <a:endParaRPr lang="en-US">
              <a:ea typeface="Calibri"/>
              <a:cs typeface="Calibri"/>
            </a:endParaRPr>
          </a:p>
          <a:p>
            <a:pPr marL="914400" lvl="1" indent="-457200">
              <a:buFont typeface="Calibri" panose="020F0502020204030204" pitchFamily="34" charset="0"/>
              <a:buChar char="⁻"/>
            </a:pPr>
            <a:r>
              <a:rPr lang="en-US" sz="3200"/>
              <a:t>Review EEC/OFFSITE Enrollment and Attendance Count</a:t>
            </a:r>
          </a:p>
          <a:p>
            <a:pPr marL="342900" indent="-342900">
              <a:buAutoNum type="arabicPeriod"/>
            </a:pPr>
            <a:endParaRPr lang="en-US"/>
          </a:p>
          <a:p>
            <a:endParaRPr lang="en-US"/>
          </a:p>
          <a:p>
            <a:endParaRPr lang="en-US"/>
          </a:p>
        </p:txBody>
      </p:sp>
      <p:pic>
        <p:nvPicPr>
          <p:cNvPr id="2" name="Picture 1" descr="A screenshot of a computer&#10;&#10;AI-generated content may be incorrect.">
            <a:extLst>
              <a:ext uri="{FF2B5EF4-FFF2-40B4-BE49-F238E27FC236}">
                <a16:creationId xmlns:a16="http://schemas.microsoft.com/office/drawing/2014/main" id="{970B80CC-7CF1-E147-D142-6BBDE520F42C}"/>
              </a:ext>
            </a:extLst>
          </p:cNvPr>
          <p:cNvPicPr>
            <a:picLocks noChangeAspect="1"/>
          </p:cNvPicPr>
          <p:nvPr/>
        </p:nvPicPr>
        <p:blipFill>
          <a:blip r:embed="rId2"/>
          <a:stretch>
            <a:fillRect/>
          </a:stretch>
        </p:blipFill>
        <p:spPr>
          <a:xfrm>
            <a:off x="468313" y="1912938"/>
            <a:ext cx="9461500" cy="6889750"/>
          </a:xfrm>
          <a:prstGeom prst="rect">
            <a:avLst/>
          </a:prstGeom>
        </p:spPr>
      </p:pic>
    </p:spTree>
    <p:extLst>
      <p:ext uri="{BB962C8B-B14F-4D97-AF65-F5344CB8AC3E}">
        <p14:creationId xmlns:p14="http://schemas.microsoft.com/office/powerpoint/2010/main" val="2241161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76722" y="1028700"/>
            <a:ext cx="7566489" cy="8763834"/>
            <a:chOff x="0" y="0"/>
            <a:chExt cx="812800" cy="941420"/>
          </a:xfrm>
        </p:grpSpPr>
        <p:sp>
          <p:nvSpPr>
            <p:cNvPr id="3" name="Freeform 3"/>
            <p:cNvSpPr/>
            <p:nvPr/>
          </p:nvSpPr>
          <p:spPr>
            <a:xfrm>
              <a:off x="0" y="0"/>
              <a:ext cx="812800" cy="941420"/>
            </a:xfrm>
            <a:custGeom>
              <a:avLst/>
              <a:gdLst/>
              <a:ahLst/>
              <a:cxnLst/>
              <a:rect l="l" t="t" r="r" b="b"/>
              <a:pathLst>
                <a:path w="812800" h="941420">
                  <a:moveTo>
                    <a:pt x="406400" y="0"/>
                  </a:moveTo>
                  <a:cubicBezTo>
                    <a:pt x="181951" y="0"/>
                    <a:pt x="0" y="210744"/>
                    <a:pt x="0" y="470710"/>
                  </a:cubicBezTo>
                  <a:cubicBezTo>
                    <a:pt x="0" y="730676"/>
                    <a:pt x="181951" y="941420"/>
                    <a:pt x="406400" y="941420"/>
                  </a:cubicBezTo>
                  <a:cubicBezTo>
                    <a:pt x="630849" y="941420"/>
                    <a:pt x="812800" y="730676"/>
                    <a:pt x="812800" y="470710"/>
                  </a:cubicBezTo>
                  <a:cubicBezTo>
                    <a:pt x="812800" y="210744"/>
                    <a:pt x="630849" y="0"/>
                    <a:pt x="406400" y="0"/>
                  </a:cubicBezTo>
                  <a:close/>
                </a:path>
              </a:pathLst>
            </a:custGeom>
            <a:solidFill>
              <a:srgbClr val="A7B2A1"/>
            </a:solidFill>
          </p:spPr>
          <p:txBody>
            <a:bodyPr/>
            <a:lstStyle/>
            <a:p>
              <a:endParaRPr lang="en-US"/>
            </a:p>
          </p:txBody>
        </p:sp>
        <p:sp>
          <p:nvSpPr>
            <p:cNvPr id="4" name="TextBox 4"/>
            <p:cNvSpPr txBox="1"/>
            <p:nvPr/>
          </p:nvSpPr>
          <p:spPr>
            <a:xfrm>
              <a:off x="76200" y="12058"/>
              <a:ext cx="660400" cy="841104"/>
            </a:xfrm>
            <a:prstGeom prst="rect">
              <a:avLst/>
            </a:prstGeom>
          </p:spPr>
          <p:txBody>
            <a:bodyPr lIns="50800" tIns="50800" rIns="50800" bIns="50800" rtlCol="0" anchor="ctr"/>
            <a:lstStyle/>
            <a:p>
              <a:pPr algn="l">
                <a:lnSpc>
                  <a:spcPts val="4759"/>
                </a:lnSpc>
              </a:pPr>
              <a:endParaRPr/>
            </a:p>
            <a:p>
              <a:pPr algn="l">
                <a:lnSpc>
                  <a:spcPts val="4759"/>
                </a:lnSpc>
              </a:pPr>
              <a:endParaRPr/>
            </a:p>
            <a:p>
              <a:pPr marL="734055" lvl="1" indent="-367027" algn="l">
                <a:lnSpc>
                  <a:spcPts val="4759"/>
                </a:lnSpc>
                <a:buFont typeface="Arial"/>
                <a:buChar char="•"/>
              </a:pPr>
              <a:r>
                <a:rPr lang="en-US" sz="3399" spc="61">
                  <a:solidFill>
                    <a:srgbClr val="000000"/>
                  </a:solidFill>
                  <a:latin typeface="Inter"/>
                  <a:ea typeface="Inter"/>
                  <a:cs typeface="Inter"/>
                  <a:sym typeface="Inter"/>
                </a:rPr>
                <a:t>DAY IN THE LIFE OF A CAFETERIA MANAGER</a:t>
              </a:r>
            </a:p>
            <a:p>
              <a:pPr algn="l">
                <a:lnSpc>
                  <a:spcPts val="4759"/>
                </a:lnSpc>
              </a:pPr>
              <a:endParaRPr lang="en-US" sz="3399" spc="61">
                <a:solidFill>
                  <a:srgbClr val="000000"/>
                </a:solidFill>
                <a:latin typeface="Inter"/>
                <a:ea typeface="Inter"/>
                <a:cs typeface="Inter"/>
                <a:sym typeface="Inter"/>
              </a:endParaRPr>
            </a:p>
            <a:p>
              <a:pPr marL="734055" lvl="1" indent="-367027" algn="l">
                <a:lnSpc>
                  <a:spcPts val="4759"/>
                </a:lnSpc>
                <a:buFont typeface="Arial"/>
                <a:buChar char="•"/>
              </a:pPr>
              <a:r>
                <a:rPr lang="en-US" sz="3399" spc="61">
                  <a:solidFill>
                    <a:srgbClr val="000000"/>
                  </a:solidFill>
                  <a:latin typeface="Inter"/>
                  <a:ea typeface="Inter"/>
                  <a:cs typeface="Inter"/>
                  <a:sym typeface="Inter"/>
                </a:rPr>
                <a:t>COMMON ERRORS AND HOW TO TROUBLESHOOT </a:t>
              </a:r>
            </a:p>
            <a:p>
              <a:pPr algn="l">
                <a:lnSpc>
                  <a:spcPts val="4759"/>
                </a:lnSpc>
              </a:pPr>
              <a:r>
                <a:rPr lang="en-US" sz="3399" spc="61">
                  <a:solidFill>
                    <a:srgbClr val="000000"/>
                  </a:solidFill>
                  <a:latin typeface="Inter"/>
                  <a:ea typeface="Inter"/>
                  <a:cs typeface="Inter"/>
                  <a:sym typeface="Inter"/>
                </a:rPr>
                <a:t> </a:t>
              </a:r>
            </a:p>
            <a:p>
              <a:pPr marL="734055" lvl="1" indent="-367027" algn="l">
                <a:lnSpc>
                  <a:spcPts val="4759"/>
                </a:lnSpc>
                <a:buFont typeface="Arial"/>
                <a:buChar char="•"/>
              </a:pPr>
              <a:r>
                <a:rPr lang="en-US" sz="3399" spc="61">
                  <a:solidFill>
                    <a:srgbClr val="000000"/>
                  </a:solidFill>
                  <a:latin typeface="Inter"/>
                  <a:ea typeface="Inter"/>
                  <a:cs typeface="Inter"/>
                  <a:sym typeface="Inter"/>
                </a:rPr>
                <a:t>NEW NEWTON VERSION</a:t>
              </a:r>
            </a:p>
          </p:txBody>
        </p:sp>
      </p:grpSp>
      <p:sp>
        <p:nvSpPr>
          <p:cNvPr id="5" name="Freeform 5"/>
          <p:cNvSpPr/>
          <p:nvPr/>
        </p:nvSpPr>
        <p:spPr>
          <a:xfrm flipH="1">
            <a:off x="1508515" y="1028700"/>
            <a:ext cx="695155" cy="775528"/>
          </a:xfrm>
          <a:custGeom>
            <a:avLst/>
            <a:gdLst/>
            <a:ahLst/>
            <a:cxnLst/>
            <a:rect l="l" t="t" r="r" b="b"/>
            <a:pathLst>
              <a:path w="695155" h="775528">
                <a:moveTo>
                  <a:pt x="695155" y="0"/>
                </a:moveTo>
                <a:lnTo>
                  <a:pt x="0" y="0"/>
                </a:lnTo>
                <a:lnTo>
                  <a:pt x="0" y="775528"/>
                </a:lnTo>
                <a:lnTo>
                  <a:pt x="695155" y="775528"/>
                </a:lnTo>
                <a:lnTo>
                  <a:pt x="69515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11197037" y="4198712"/>
            <a:ext cx="5344923" cy="349250"/>
          </a:xfrm>
          <a:prstGeom prst="rect">
            <a:avLst/>
          </a:prstGeom>
        </p:spPr>
        <p:txBody>
          <a:bodyPr lIns="0" tIns="0" rIns="0" bIns="0" rtlCol="0" anchor="t">
            <a:spAutoFit/>
          </a:bodyPr>
          <a:lstStyle/>
          <a:p>
            <a:pPr algn="r">
              <a:lnSpc>
                <a:spcPts val="2800"/>
              </a:lnSpc>
            </a:pPr>
            <a:r>
              <a:rPr lang="en-US" sz="2000" spc="120">
                <a:solidFill>
                  <a:srgbClr val="000000"/>
                </a:solidFill>
                <a:latin typeface="Inter"/>
                <a:ea typeface="Inter"/>
                <a:cs typeface="Inter"/>
                <a:sym typeface="Inter"/>
              </a:rPr>
              <a:t>.</a:t>
            </a:r>
          </a:p>
        </p:txBody>
      </p:sp>
      <p:sp>
        <p:nvSpPr>
          <p:cNvPr id="9" name="Freeform 9"/>
          <p:cNvSpPr/>
          <p:nvPr/>
        </p:nvSpPr>
        <p:spPr>
          <a:xfrm>
            <a:off x="1508515" y="7338430"/>
            <a:ext cx="1885509" cy="1454199"/>
          </a:xfrm>
          <a:custGeom>
            <a:avLst/>
            <a:gdLst/>
            <a:ahLst/>
            <a:cxnLst/>
            <a:rect l="l" t="t" r="r" b="b"/>
            <a:pathLst>
              <a:path w="1885509" h="1454199">
                <a:moveTo>
                  <a:pt x="0" y="0"/>
                </a:moveTo>
                <a:lnTo>
                  <a:pt x="1885509" y="0"/>
                </a:lnTo>
                <a:lnTo>
                  <a:pt x="1885509" y="1454199"/>
                </a:lnTo>
                <a:lnTo>
                  <a:pt x="0" y="14541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4895519" y="6867161"/>
            <a:ext cx="2363781" cy="2396736"/>
          </a:xfrm>
          <a:custGeom>
            <a:avLst/>
            <a:gdLst/>
            <a:ahLst/>
            <a:cxnLst/>
            <a:rect l="l" t="t" r="r" b="b"/>
            <a:pathLst>
              <a:path w="2363781" h="2396736">
                <a:moveTo>
                  <a:pt x="0" y="0"/>
                </a:moveTo>
                <a:lnTo>
                  <a:pt x="2363781" y="0"/>
                </a:lnTo>
                <a:lnTo>
                  <a:pt x="2363781" y="2396736"/>
                </a:lnTo>
                <a:lnTo>
                  <a:pt x="0" y="23967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508515" y="3115992"/>
            <a:ext cx="2683311" cy="2260690"/>
          </a:xfrm>
          <a:custGeom>
            <a:avLst/>
            <a:gdLst/>
            <a:ahLst/>
            <a:cxnLst/>
            <a:rect l="l" t="t" r="r" b="b"/>
            <a:pathLst>
              <a:path w="2683311" h="2260690">
                <a:moveTo>
                  <a:pt x="0" y="0"/>
                </a:moveTo>
                <a:lnTo>
                  <a:pt x="2683311" y="0"/>
                </a:lnTo>
                <a:lnTo>
                  <a:pt x="2683311" y="2260690"/>
                </a:lnTo>
                <a:lnTo>
                  <a:pt x="0" y="22606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TextBox 12"/>
          <p:cNvSpPr txBox="1"/>
          <p:nvPr/>
        </p:nvSpPr>
        <p:spPr>
          <a:xfrm>
            <a:off x="2203670" y="1177166"/>
            <a:ext cx="5102347" cy="1071255"/>
          </a:xfrm>
          <a:prstGeom prst="rect">
            <a:avLst/>
          </a:prstGeom>
        </p:spPr>
        <p:txBody>
          <a:bodyPr lIns="0" tIns="0" rIns="0" bIns="0" rtlCol="0" anchor="t">
            <a:spAutoFit/>
          </a:bodyPr>
          <a:lstStyle/>
          <a:p>
            <a:pPr algn="ctr">
              <a:lnSpc>
                <a:spcPts val="9100"/>
              </a:lnSpc>
            </a:pPr>
            <a:r>
              <a:rPr lang="en-US" sz="6500" b="1">
                <a:solidFill>
                  <a:srgbClr val="000000"/>
                </a:solidFill>
                <a:latin typeface="Inter"/>
                <a:ea typeface="Inter"/>
                <a:cs typeface="Inter"/>
                <a:sym typeface="Inter"/>
              </a:rPr>
              <a:t>Agenda</a:t>
            </a:r>
          </a:p>
        </p:txBody>
      </p:sp>
      <p:pic>
        <p:nvPicPr>
          <p:cNvPr id="13" name="Picture 12">
            <a:extLst>
              <a:ext uri="{FF2B5EF4-FFF2-40B4-BE49-F238E27FC236}">
                <a16:creationId xmlns:a16="http://schemas.microsoft.com/office/drawing/2014/main" id="{2F8FB4EB-D632-6157-D70B-FB24D7B1005F}"/>
              </a:ext>
            </a:extLst>
          </p:cNvPr>
          <p:cNvPicPr>
            <a:picLocks noChangeAspect="1"/>
          </p:cNvPicPr>
          <p:nvPr/>
        </p:nvPicPr>
        <p:blipFill>
          <a:blip r:embed="rId10"/>
          <a:stretch>
            <a:fillRect/>
          </a:stretch>
        </p:blipFill>
        <p:spPr>
          <a:xfrm>
            <a:off x="13060245" y="1177166"/>
            <a:ext cx="4262860" cy="2646363"/>
          </a:xfrm>
          <a:prstGeom prst="rect">
            <a:avLst/>
          </a:prstGeom>
        </p:spPr>
      </p:pic>
      <p:pic>
        <p:nvPicPr>
          <p:cNvPr id="15" name="Picture 14">
            <a:extLst>
              <a:ext uri="{FF2B5EF4-FFF2-40B4-BE49-F238E27FC236}">
                <a16:creationId xmlns:a16="http://schemas.microsoft.com/office/drawing/2014/main" id="{FCD1031A-BB6C-2F8B-4AD9-397DCB02D643}"/>
              </a:ext>
            </a:extLst>
          </p:cNvPr>
          <p:cNvPicPr>
            <a:picLocks noChangeAspect="1"/>
          </p:cNvPicPr>
          <p:nvPr/>
        </p:nvPicPr>
        <p:blipFill>
          <a:blip r:embed="rId11"/>
          <a:stretch>
            <a:fillRect/>
          </a:stretch>
        </p:blipFill>
        <p:spPr>
          <a:xfrm>
            <a:off x="12901077" y="3823529"/>
            <a:ext cx="4929723" cy="144099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564145" y="1028700"/>
            <a:ext cx="695155" cy="775528"/>
          </a:xfrm>
          <a:custGeom>
            <a:avLst/>
            <a:gdLst/>
            <a:ahLst/>
            <a:cxnLst/>
            <a:rect l="l" t="t" r="r" b="b"/>
            <a:pathLst>
              <a:path w="695155" h="775528">
                <a:moveTo>
                  <a:pt x="0" y="0"/>
                </a:moveTo>
                <a:lnTo>
                  <a:pt x="695155" y="0"/>
                </a:lnTo>
                <a:lnTo>
                  <a:pt x="695155" y="775528"/>
                </a:lnTo>
                <a:lnTo>
                  <a:pt x="0" y="7755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649502" y="365823"/>
            <a:ext cx="15370273" cy="1985010"/>
          </a:xfrm>
          <a:prstGeom prst="rect">
            <a:avLst/>
          </a:prstGeom>
        </p:spPr>
        <p:txBody>
          <a:bodyPr lIns="0" tIns="0" rIns="0" bIns="0" rtlCol="0" anchor="t">
            <a:spAutoFit/>
          </a:bodyPr>
          <a:lstStyle/>
          <a:p>
            <a:pPr algn="ctr">
              <a:lnSpc>
                <a:spcPts val="7920"/>
              </a:lnSpc>
            </a:pPr>
            <a:r>
              <a:rPr lang="en-US" sz="6000" b="1">
                <a:solidFill>
                  <a:srgbClr val="000000"/>
                </a:solidFill>
                <a:latin typeface="Inter"/>
                <a:ea typeface="Inter"/>
                <a:cs typeface="Inter"/>
                <a:sym typeface="Inter"/>
              </a:rPr>
              <a:t>Common Errors and troubleshooting</a:t>
            </a:r>
          </a:p>
          <a:p>
            <a:pPr algn="l">
              <a:lnSpc>
                <a:spcPts val="7920"/>
              </a:lnSpc>
            </a:pPr>
            <a:endParaRPr lang="en-US" sz="6000">
              <a:solidFill>
                <a:srgbClr val="000000"/>
              </a:solidFill>
              <a:latin typeface="Inter"/>
              <a:ea typeface="Inter"/>
              <a:cs typeface="Inter"/>
              <a:sym typeface="Inter"/>
            </a:endParaRPr>
          </a:p>
        </p:txBody>
      </p:sp>
      <p:sp>
        <p:nvSpPr>
          <p:cNvPr id="4" name="TextBox 4"/>
          <p:cNvSpPr txBox="1"/>
          <p:nvPr/>
        </p:nvSpPr>
        <p:spPr>
          <a:xfrm>
            <a:off x="334781" y="1728028"/>
            <a:ext cx="15665660" cy="6404382"/>
          </a:xfrm>
          <a:prstGeom prst="rect">
            <a:avLst/>
          </a:prstGeom>
        </p:spPr>
        <p:txBody>
          <a:bodyPr wrap="square" lIns="0" tIns="0" rIns="0" bIns="0" rtlCol="0" anchor="t">
            <a:spAutoFit/>
          </a:bodyPr>
          <a:lstStyle/>
          <a:p>
            <a:pPr marL="862965" lvl="1" indent="-431800" algn="l">
              <a:lnSpc>
                <a:spcPts val="5599"/>
              </a:lnSpc>
              <a:buAutoNum type="arabicPeriod"/>
            </a:pPr>
            <a:r>
              <a:rPr lang="en-US" sz="3950" b="1" spc="71">
                <a:solidFill>
                  <a:srgbClr val="000000"/>
                </a:solidFill>
                <a:latin typeface="Inter"/>
                <a:ea typeface="Inter"/>
                <a:cs typeface="Inter"/>
                <a:sym typeface="Inter"/>
              </a:rPr>
              <a:t>Batch Status </a:t>
            </a:r>
            <a:r>
              <a:rPr lang="en-US" sz="3950" spc="71">
                <a:solidFill>
                  <a:srgbClr val="000000"/>
                </a:solidFill>
                <a:latin typeface="Inter"/>
                <a:ea typeface="Inter"/>
                <a:cs typeface="Inter"/>
                <a:sym typeface="Inter"/>
              </a:rPr>
              <a:t>Overview</a:t>
            </a:r>
            <a:endParaRPr lang="en-US" sz="3950"/>
          </a:p>
          <a:p>
            <a:pPr marL="1726565" lvl="2" indent="-575310" algn="l">
              <a:lnSpc>
                <a:spcPts val="5599"/>
              </a:lnSpc>
              <a:buFont typeface="Calibri" panose="020F0502020204030204" pitchFamily="34" charset="0"/>
              <a:buChar char="⁻"/>
            </a:pPr>
            <a:r>
              <a:rPr lang="en-US" sz="3950" spc="71">
                <a:solidFill>
                  <a:srgbClr val="000000"/>
                </a:solidFill>
                <a:latin typeface="Inter"/>
                <a:ea typeface="Inter"/>
                <a:cs typeface="Inter"/>
                <a:sym typeface="Inter"/>
              </a:rPr>
              <a:t>Awaiting posting</a:t>
            </a:r>
            <a:endParaRPr lang="en-US" sz="3950" spc="71">
              <a:solidFill>
                <a:srgbClr val="000000"/>
              </a:solidFill>
              <a:latin typeface="Inter"/>
              <a:ea typeface="Inter"/>
              <a:cs typeface="Inter"/>
            </a:endParaRPr>
          </a:p>
          <a:p>
            <a:pPr marL="1726565" lvl="2" indent="-575310" algn="l">
              <a:lnSpc>
                <a:spcPts val="5599"/>
              </a:lnSpc>
              <a:buFont typeface="Calibri" panose="020F0502020204030204" pitchFamily="34" charset="0"/>
              <a:buChar char="⁻"/>
            </a:pPr>
            <a:r>
              <a:rPr lang="en-US" sz="3950" spc="71">
                <a:solidFill>
                  <a:srgbClr val="000000"/>
                </a:solidFill>
                <a:latin typeface="Inter"/>
                <a:ea typeface="Inter"/>
                <a:cs typeface="Inter"/>
                <a:sym typeface="Inter"/>
              </a:rPr>
              <a:t>In progress</a:t>
            </a:r>
            <a:endParaRPr lang="en-US" sz="3950" spc="71">
              <a:solidFill>
                <a:srgbClr val="000000"/>
              </a:solidFill>
              <a:latin typeface="Inter"/>
              <a:ea typeface="Inter"/>
              <a:cs typeface="Inter"/>
            </a:endParaRPr>
          </a:p>
          <a:p>
            <a:pPr marL="1726565" lvl="2" indent="-575310" algn="l">
              <a:lnSpc>
                <a:spcPts val="5599"/>
              </a:lnSpc>
              <a:buFont typeface="Calibri" panose="020F0502020204030204" pitchFamily="34" charset="0"/>
              <a:buChar char="⁻"/>
            </a:pPr>
            <a:r>
              <a:rPr lang="en-US" sz="3950" spc="71">
                <a:solidFill>
                  <a:srgbClr val="000000"/>
                </a:solidFill>
                <a:latin typeface="Inter"/>
                <a:ea typeface="Inter"/>
                <a:cs typeface="Inter"/>
                <a:sym typeface="Inter"/>
              </a:rPr>
              <a:t>Interrupted</a:t>
            </a:r>
            <a:endParaRPr lang="en-US" sz="3950" spc="71">
              <a:solidFill>
                <a:srgbClr val="000000"/>
              </a:solidFill>
              <a:latin typeface="Inter"/>
              <a:ea typeface="Inter"/>
              <a:cs typeface="Inter"/>
            </a:endParaRPr>
          </a:p>
          <a:p>
            <a:pPr marL="1726565" lvl="2" indent="-575310" algn="l">
              <a:lnSpc>
                <a:spcPts val="5599"/>
              </a:lnSpc>
              <a:buFont typeface="Calibri" panose="020F0502020204030204" pitchFamily="34" charset="0"/>
              <a:buChar char="⁻"/>
            </a:pPr>
            <a:r>
              <a:rPr lang="en-US" sz="3950" spc="71">
                <a:solidFill>
                  <a:srgbClr val="000000"/>
                </a:solidFill>
                <a:latin typeface="Inter"/>
                <a:ea typeface="Inter"/>
                <a:cs typeface="Inter"/>
                <a:sym typeface="Inter"/>
              </a:rPr>
              <a:t>Skipped</a:t>
            </a:r>
            <a:endParaRPr lang="en-US" sz="3950" spc="71">
              <a:solidFill>
                <a:srgbClr val="000000"/>
              </a:solidFill>
              <a:latin typeface="Inter"/>
              <a:ea typeface="Inter"/>
              <a:cs typeface="Inter"/>
            </a:endParaRPr>
          </a:p>
          <a:p>
            <a:pPr marL="862965" lvl="1" indent="-431800">
              <a:lnSpc>
                <a:spcPts val="5599"/>
              </a:lnSpc>
              <a:buAutoNum type="arabicPeriod"/>
            </a:pPr>
            <a:r>
              <a:rPr lang="en-US" sz="3950" spc="71">
                <a:solidFill>
                  <a:srgbClr val="000000"/>
                </a:solidFill>
                <a:latin typeface="Inter"/>
                <a:ea typeface="Inter"/>
                <a:cs typeface="Inter"/>
                <a:sym typeface="Inter"/>
              </a:rPr>
              <a:t> Checklist explanation - Checklist is a shortcut of ribbons</a:t>
            </a:r>
            <a:endParaRPr lang="en-US" sz="3950" spc="71">
              <a:solidFill>
                <a:srgbClr val="000000"/>
              </a:solidFill>
              <a:latin typeface="Inter"/>
              <a:ea typeface="Inter"/>
              <a:cs typeface="Inter"/>
            </a:endParaRPr>
          </a:p>
          <a:p>
            <a:pPr marL="862965" lvl="1" indent="-431800">
              <a:lnSpc>
                <a:spcPts val="5599"/>
              </a:lnSpc>
              <a:buAutoNum type="arabicPeriod"/>
            </a:pPr>
            <a:r>
              <a:rPr lang="en-US" sz="3950" spc="71">
                <a:solidFill>
                  <a:srgbClr val="000000"/>
                </a:solidFill>
                <a:latin typeface="Inter"/>
                <a:ea typeface="Inter"/>
                <a:cs typeface="Inter"/>
                <a:sym typeface="Inter"/>
              </a:rPr>
              <a:t> Connectivity Issues - WIFI / IP address</a:t>
            </a:r>
            <a:endParaRPr lang="en-US" sz="3950" spc="71">
              <a:solidFill>
                <a:srgbClr val="000000"/>
              </a:solidFill>
              <a:latin typeface="Inter"/>
              <a:ea typeface="Inter"/>
              <a:cs typeface="Inter"/>
            </a:endParaRPr>
          </a:p>
          <a:p>
            <a:pPr marL="862965" lvl="1" indent="-431800">
              <a:lnSpc>
                <a:spcPts val="5599"/>
              </a:lnSpc>
              <a:buAutoNum type="arabicPeriod"/>
            </a:pPr>
            <a:r>
              <a:rPr lang="en-US" sz="3950" spc="239">
                <a:solidFill>
                  <a:srgbClr val="000000"/>
                </a:solidFill>
                <a:latin typeface="Inter"/>
                <a:ea typeface="Inter"/>
                <a:cs typeface="Inter"/>
                <a:sym typeface="Inter"/>
              </a:rPr>
              <a:t> Missing meals</a:t>
            </a:r>
            <a:endParaRPr lang="en-US" sz="3950" spc="239">
              <a:solidFill>
                <a:srgbClr val="000000"/>
              </a:solidFill>
              <a:latin typeface="Inter"/>
              <a:ea typeface="Inter"/>
              <a:cs typeface="Inter"/>
            </a:endParaRPr>
          </a:p>
          <a:p>
            <a:pPr algn="ctr">
              <a:lnSpc>
                <a:spcPts val="5599"/>
              </a:lnSpc>
            </a:pPr>
            <a:endParaRPr lang="en-US" sz="3999" spc="239">
              <a:solidFill>
                <a:srgbClr val="000000"/>
              </a:solidFill>
              <a:latin typeface="Inter"/>
              <a:ea typeface="Inter"/>
              <a:cs typeface="Inter"/>
              <a:sym typeface="Inte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752" y="5572664"/>
            <a:ext cx="7284907" cy="4468697"/>
          </a:xfrm>
          <a:custGeom>
            <a:avLst/>
            <a:gdLst/>
            <a:ahLst/>
            <a:cxnLst/>
            <a:rect l="l" t="t" r="r" b="b"/>
            <a:pathLst>
              <a:path w="7284907" h="4468697">
                <a:moveTo>
                  <a:pt x="0" y="0"/>
                </a:moveTo>
                <a:lnTo>
                  <a:pt x="7284907" y="0"/>
                </a:lnTo>
                <a:lnTo>
                  <a:pt x="7284907" y="4468697"/>
                </a:lnTo>
                <a:lnTo>
                  <a:pt x="0" y="4468697"/>
                </a:lnTo>
                <a:lnTo>
                  <a:pt x="0" y="0"/>
                </a:lnTo>
                <a:close/>
              </a:path>
            </a:pathLst>
          </a:custGeom>
          <a:blipFill>
            <a:blip r:embed="rId2"/>
            <a:stretch>
              <a:fillRect/>
            </a:stretch>
          </a:blipFill>
        </p:spPr>
        <p:txBody>
          <a:bodyPr/>
          <a:lstStyle/>
          <a:p>
            <a:endParaRPr lang="en-US"/>
          </a:p>
        </p:txBody>
      </p:sp>
      <p:sp>
        <p:nvSpPr>
          <p:cNvPr id="3" name="Freeform 3"/>
          <p:cNvSpPr/>
          <p:nvPr/>
        </p:nvSpPr>
        <p:spPr>
          <a:xfrm>
            <a:off x="812752" y="1430687"/>
            <a:ext cx="7554108" cy="3993573"/>
          </a:xfrm>
          <a:custGeom>
            <a:avLst/>
            <a:gdLst/>
            <a:ahLst/>
            <a:cxnLst/>
            <a:rect l="l" t="t" r="r" b="b"/>
            <a:pathLst>
              <a:path w="7554108" h="3993573">
                <a:moveTo>
                  <a:pt x="0" y="0"/>
                </a:moveTo>
                <a:lnTo>
                  <a:pt x="7554108" y="0"/>
                </a:lnTo>
                <a:lnTo>
                  <a:pt x="7554108" y="3993573"/>
                </a:lnTo>
                <a:lnTo>
                  <a:pt x="0" y="3993573"/>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9520064" y="1201987"/>
            <a:ext cx="8463136" cy="5341912"/>
          </a:xfrm>
          <a:prstGeom prst="rect">
            <a:avLst/>
          </a:prstGeom>
        </p:spPr>
        <p:txBody>
          <a:bodyPr wrap="square" lIns="0" tIns="0" rIns="0" bIns="0" rtlCol="0" anchor="t">
            <a:spAutoFit/>
          </a:bodyPr>
          <a:lstStyle/>
          <a:p>
            <a:pPr algn="ctr">
              <a:lnSpc>
                <a:spcPts val="4200"/>
              </a:lnSpc>
              <a:spcBef>
                <a:spcPct val="0"/>
              </a:spcBef>
            </a:pPr>
            <a:endParaRPr/>
          </a:p>
          <a:p>
            <a:pPr algn="ctr">
              <a:lnSpc>
                <a:spcPts val="4200"/>
              </a:lnSpc>
              <a:spcBef>
                <a:spcPct val="0"/>
              </a:spcBef>
            </a:pPr>
            <a:r>
              <a:rPr lang="en-US" sz="3000" spc="179">
                <a:solidFill>
                  <a:srgbClr val="000000"/>
                </a:solidFill>
                <a:latin typeface="Inter"/>
                <a:ea typeface="Inter"/>
                <a:cs typeface="Inter"/>
                <a:sym typeface="Inter"/>
              </a:rPr>
              <a:t>Under </a:t>
            </a:r>
            <a:r>
              <a:rPr lang="en-US" sz="3000" b="1" spc="179">
                <a:solidFill>
                  <a:srgbClr val="000000"/>
                </a:solidFill>
                <a:latin typeface="Inter"/>
                <a:ea typeface="Inter"/>
                <a:cs typeface="Inter"/>
                <a:sym typeface="Inter"/>
              </a:rPr>
              <a:t>review transactions </a:t>
            </a:r>
            <a:r>
              <a:rPr lang="en-US" sz="3000" spc="179">
                <a:solidFill>
                  <a:srgbClr val="000000"/>
                </a:solidFill>
                <a:latin typeface="Inter"/>
                <a:ea typeface="Inter"/>
                <a:cs typeface="Inter"/>
                <a:sym typeface="Inter"/>
              </a:rPr>
              <a:t>you can review all existing batches.</a:t>
            </a:r>
          </a:p>
          <a:p>
            <a:pPr algn="ctr">
              <a:lnSpc>
                <a:spcPts val="4200"/>
              </a:lnSpc>
              <a:spcBef>
                <a:spcPct val="0"/>
              </a:spcBef>
            </a:pPr>
            <a:endParaRPr lang="en-US" sz="3000" spc="179">
              <a:solidFill>
                <a:srgbClr val="000000"/>
              </a:solidFill>
              <a:latin typeface="Inter"/>
              <a:ea typeface="Inter"/>
              <a:cs typeface="Inter"/>
              <a:sym typeface="Inter"/>
            </a:endParaRPr>
          </a:p>
          <a:p>
            <a:pPr>
              <a:lnSpc>
                <a:spcPts val="4200"/>
              </a:lnSpc>
              <a:spcBef>
                <a:spcPct val="0"/>
              </a:spcBef>
            </a:pPr>
            <a:r>
              <a:rPr lang="en-US" sz="3000" spc="179">
                <a:solidFill>
                  <a:srgbClr val="000000"/>
                </a:solidFill>
                <a:latin typeface="Inter"/>
                <a:ea typeface="Inter"/>
                <a:cs typeface="Inter"/>
                <a:sym typeface="Inter"/>
              </a:rPr>
              <a:t>If you have a batch status </a:t>
            </a:r>
            <a:r>
              <a:rPr lang="en-US" sz="3000" b="1" spc="179">
                <a:solidFill>
                  <a:srgbClr val="000000"/>
                </a:solidFill>
                <a:latin typeface="Inter"/>
                <a:ea typeface="Inter"/>
                <a:cs typeface="Inter"/>
                <a:sym typeface="Inter"/>
              </a:rPr>
              <a:t>“In Progress” </a:t>
            </a:r>
            <a:r>
              <a:rPr lang="en-US" sz="3000" spc="179">
                <a:solidFill>
                  <a:srgbClr val="000000"/>
                </a:solidFill>
                <a:latin typeface="Inter"/>
                <a:ea typeface="Inter"/>
                <a:cs typeface="Inter"/>
                <a:sym typeface="Inter"/>
              </a:rPr>
              <a:t>cashier needs to </a:t>
            </a:r>
            <a:r>
              <a:rPr lang="en-US" sz="3000" b="1" spc="179">
                <a:solidFill>
                  <a:srgbClr val="000000"/>
                </a:solidFill>
                <a:latin typeface="Inter"/>
                <a:ea typeface="Inter"/>
                <a:cs typeface="Inter"/>
                <a:sym typeface="Inter"/>
              </a:rPr>
              <a:t>Quit Serving Line </a:t>
            </a:r>
            <a:r>
              <a:rPr lang="en-US" sz="3000" spc="179">
                <a:solidFill>
                  <a:srgbClr val="000000"/>
                </a:solidFill>
                <a:latin typeface="Inter"/>
                <a:ea typeface="Inter"/>
                <a:cs typeface="Inter"/>
                <a:sym typeface="Inter"/>
              </a:rPr>
              <a:t>to update batch status to </a:t>
            </a:r>
            <a:r>
              <a:rPr lang="en-US" sz="3000" b="1" spc="179">
                <a:solidFill>
                  <a:srgbClr val="000000"/>
                </a:solidFill>
                <a:latin typeface="Inter"/>
                <a:ea typeface="Inter"/>
                <a:cs typeface="Inter"/>
                <a:sym typeface="Inter"/>
              </a:rPr>
              <a:t>“Awaiting Posting” </a:t>
            </a:r>
          </a:p>
          <a:p>
            <a:pPr algn="ctr">
              <a:lnSpc>
                <a:spcPts val="4200"/>
              </a:lnSpc>
              <a:spcBef>
                <a:spcPct val="0"/>
              </a:spcBef>
            </a:pPr>
            <a:endParaRPr lang="en-US" sz="3000" spc="179">
              <a:solidFill>
                <a:srgbClr val="000000"/>
              </a:solidFill>
              <a:latin typeface="Inter"/>
              <a:ea typeface="Inter"/>
              <a:cs typeface="Inter"/>
              <a:sym typeface="Inter"/>
            </a:endParaRPr>
          </a:p>
          <a:p>
            <a:pPr algn="ctr">
              <a:lnSpc>
                <a:spcPts val="4200"/>
              </a:lnSpc>
              <a:spcBef>
                <a:spcPct val="0"/>
              </a:spcBef>
            </a:pPr>
            <a:endParaRPr lang="en-US" sz="3000" spc="179">
              <a:solidFill>
                <a:srgbClr val="000000"/>
              </a:solidFill>
              <a:latin typeface="Inter"/>
              <a:ea typeface="Inter"/>
              <a:cs typeface="Inter"/>
              <a:sym typeface="Inter"/>
            </a:endParaRPr>
          </a:p>
          <a:p>
            <a:pPr algn="ctr">
              <a:lnSpc>
                <a:spcPts val="4200"/>
              </a:lnSpc>
              <a:spcBef>
                <a:spcPct val="0"/>
              </a:spcBef>
            </a:pPr>
            <a:endParaRPr lang="en-US" sz="3000" spc="179">
              <a:solidFill>
                <a:srgbClr val="000000"/>
              </a:solidFill>
              <a:latin typeface="Inter"/>
              <a:ea typeface="Inter"/>
              <a:cs typeface="Inter"/>
              <a:sym typeface="Inter"/>
            </a:endParaRPr>
          </a:p>
        </p:txBody>
      </p:sp>
      <p:sp>
        <p:nvSpPr>
          <p:cNvPr id="5" name="TextBox 5"/>
          <p:cNvSpPr txBox="1"/>
          <p:nvPr/>
        </p:nvSpPr>
        <p:spPr>
          <a:xfrm>
            <a:off x="9714028" y="6192116"/>
            <a:ext cx="7930513" cy="3190875"/>
          </a:xfrm>
          <a:prstGeom prst="rect">
            <a:avLst/>
          </a:prstGeom>
        </p:spPr>
        <p:txBody>
          <a:bodyPr lIns="0" tIns="0" rIns="0" bIns="0" rtlCol="0" anchor="t">
            <a:spAutoFit/>
          </a:bodyPr>
          <a:lstStyle/>
          <a:p>
            <a:pPr algn="ctr">
              <a:lnSpc>
                <a:spcPts val="4200"/>
              </a:lnSpc>
              <a:spcBef>
                <a:spcPct val="0"/>
              </a:spcBef>
            </a:pPr>
            <a:endParaRPr dirty="0"/>
          </a:p>
          <a:p>
            <a:pPr>
              <a:lnSpc>
                <a:spcPts val="4200"/>
              </a:lnSpc>
              <a:spcBef>
                <a:spcPct val="0"/>
              </a:spcBef>
            </a:pPr>
            <a:r>
              <a:rPr lang="en-US" sz="3000" spc="179" dirty="0">
                <a:solidFill>
                  <a:srgbClr val="000000"/>
                </a:solidFill>
                <a:latin typeface="Inter"/>
                <a:ea typeface="Inter"/>
                <a:cs typeface="Inter"/>
                <a:sym typeface="Inter"/>
              </a:rPr>
              <a:t>If cashier is no longer available to quit serving line. You can manually stop the batch by right clicking the batch and selecting </a:t>
            </a:r>
            <a:r>
              <a:rPr lang="en-US" sz="3000" b="1" spc="179" dirty="0">
                <a:solidFill>
                  <a:srgbClr val="000000"/>
                </a:solidFill>
                <a:latin typeface="Inter"/>
                <a:ea typeface="Inter"/>
                <a:cs typeface="Inter"/>
                <a:sym typeface="Inter"/>
              </a:rPr>
              <a:t>“Abort In Process Batch”</a:t>
            </a:r>
          </a:p>
          <a:p>
            <a:pPr algn="ctr">
              <a:lnSpc>
                <a:spcPts val="4200"/>
              </a:lnSpc>
              <a:spcBef>
                <a:spcPct val="0"/>
              </a:spcBef>
            </a:pPr>
            <a:endParaRPr lang="en-US" sz="3000" spc="179" dirty="0">
              <a:solidFill>
                <a:srgbClr val="000000"/>
              </a:solidFill>
              <a:latin typeface="Inter"/>
              <a:ea typeface="Inter"/>
              <a:cs typeface="Inter"/>
              <a:sym typeface="Inter"/>
            </a:endParaRPr>
          </a:p>
        </p:txBody>
      </p:sp>
      <p:sp>
        <p:nvSpPr>
          <p:cNvPr id="6" name="TextBox 6"/>
          <p:cNvSpPr txBox="1"/>
          <p:nvPr/>
        </p:nvSpPr>
        <p:spPr>
          <a:xfrm>
            <a:off x="649502" y="365823"/>
            <a:ext cx="15370273" cy="940770"/>
          </a:xfrm>
          <a:prstGeom prst="rect">
            <a:avLst/>
          </a:prstGeom>
        </p:spPr>
        <p:txBody>
          <a:bodyPr lIns="0" tIns="0" rIns="0" bIns="0" rtlCol="0" anchor="t">
            <a:spAutoFit/>
          </a:bodyPr>
          <a:lstStyle/>
          <a:p>
            <a:pPr algn="ctr">
              <a:lnSpc>
                <a:spcPts val="7920"/>
              </a:lnSpc>
            </a:pPr>
            <a:r>
              <a:rPr lang="en-US" sz="6000" b="1">
                <a:solidFill>
                  <a:srgbClr val="000000"/>
                </a:solidFill>
                <a:latin typeface="Inter"/>
                <a:ea typeface="Inter"/>
                <a:cs typeface="Inter"/>
                <a:sym typeface="Inter"/>
              </a:rPr>
              <a:t>Batch Overview</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47578" y="687870"/>
            <a:ext cx="7671279" cy="4459472"/>
          </a:xfrm>
          <a:custGeom>
            <a:avLst/>
            <a:gdLst/>
            <a:ahLst/>
            <a:cxnLst/>
            <a:rect l="l" t="t" r="r" b="b"/>
            <a:pathLst>
              <a:path w="7029321" h="4240268">
                <a:moveTo>
                  <a:pt x="0" y="0"/>
                </a:moveTo>
                <a:lnTo>
                  <a:pt x="7029321" y="0"/>
                </a:lnTo>
                <a:lnTo>
                  <a:pt x="7029321" y="4240267"/>
                </a:lnTo>
                <a:lnTo>
                  <a:pt x="0" y="4240267"/>
                </a:lnTo>
                <a:lnTo>
                  <a:pt x="0" y="0"/>
                </a:lnTo>
                <a:close/>
              </a:path>
            </a:pathLst>
          </a:custGeom>
          <a:blipFill>
            <a:blip r:embed="rId2"/>
            <a:stretch>
              <a:fillRect/>
            </a:stretch>
          </a:blipFill>
        </p:spPr>
        <p:txBody>
          <a:bodyPr/>
          <a:lstStyle/>
          <a:p>
            <a:endParaRPr lang="en-US"/>
          </a:p>
        </p:txBody>
      </p:sp>
      <p:sp>
        <p:nvSpPr>
          <p:cNvPr id="3" name="Freeform 3"/>
          <p:cNvSpPr/>
          <p:nvPr/>
        </p:nvSpPr>
        <p:spPr>
          <a:xfrm>
            <a:off x="1250621" y="5311798"/>
            <a:ext cx="7667497" cy="4649966"/>
          </a:xfrm>
          <a:custGeom>
            <a:avLst/>
            <a:gdLst/>
            <a:ahLst/>
            <a:cxnLst/>
            <a:rect l="l" t="t" r="r" b="b"/>
            <a:pathLst>
              <a:path w="7667497" h="4649966">
                <a:moveTo>
                  <a:pt x="0" y="0"/>
                </a:moveTo>
                <a:lnTo>
                  <a:pt x="7667497" y="0"/>
                </a:lnTo>
                <a:lnTo>
                  <a:pt x="7667497" y="4649966"/>
                </a:lnTo>
                <a:lnTo>
                  <a:pt x="0" y="4649966"/>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0325288" y="1204780"/>
            <a:ext cx="7468584" cy="7496348"/>
          </a:xfrm>
          <a:prstGeom prst="rect">
            <a:avLst/>
          </a:prstGeom>
        </p:spPr>
        <p:txBody>
          <a:bodyPr lIns="0" tIns="0" rIns="0" bIns="0" rtlCol="0" anchor="t">
            <a:spAutoFit/>
          </a:bodyPr>
          <a:lstStyle/>
          <a:p>
            <a:pPr>
              <a:lnSpc>
                <a:spcPts val="4200"/>
              </a:lnSpc>
            </a:pPr>
            <a:r>
              <a:rPr lang="en-US" sz="3000" spc="179" dirty="0">
                <a:solidFill>
                  <a:srgbClr val="000000"/>
                </a:solidFill>
                <a:latin typeface="Inter"/>
                <a:ea typeface="Inter"/>
                <a:cs typeface="Inter"/>
                <a:sym typeface="Inter"/>
              </a:rPr>
              <a:t>Once you click </a:t>
            </a:r>
            <a:r>
              <a:rPr lang="en-US" sz="3000" b="1" spc="179" dirty="0">
                <a:solidFill>
                  <a:srgbClr val="000000"/>
                </a:solidFill>
                <a:latin typeface="Inter"/>
                <a:ea typeface="Inter"/>
                <a:cs typeface="Inter"/>
                <a:sym typeface="Inter"/>
              </a:rPr>
              <a:t>“Yes” </a:t>
            </a:r>
            <a:r>
              <a:rPr lang="en-US" sz="3000" spc="179" dirty="0">
                <a:solidFill>
                  <a:srgbClr val="000000"/>
                </a:solidFill>
                <a:latin typeface="Inter"/>
                <a:ea typeface="Inter"/>
                <a:cs typeface="Inter"/>
                <a:sym typeface="Inter"/>
              </a:rPr>
              <a:t>the batch will become </a:t>
            </a:r>
            <a:r>
              <a:rPr lang="en-US" sz="3000" b="1" spc="179" dirty="0">
                <a:solidFill>
                  <a:srgbClr val="000000"/>
                </a:solidFill>
                <a:latin typeface="Inter"/>
                <a:ea typeface="Inter"/>
                <a:cs typeface="Inter"/>
                <a:sym typeface="Inter"/>
              </a:rPr>
              <a:t>“Interrupted “</a:t>
            </a:r>
          </a:p>
          <a:p>
            <a:pPr>
              <a:lnSpc>
                <a:spcPts val="4200"/>
              </a:lnSpc>
            </a:pPr>
            <a:r>
              <a:rPr lang="en-US" sz="3000" spc="179" dirty="0">
                <a:solidFill>
                  <a:srgbClr val="000000"/>
                </a:solidFill>
                <a:latin typeface="Inter"/>
                <a:ea typeface="Inter"/>
                <a:cs typeface="Inter"/>
                <a:sym typeface="Inter"/>
              </a:rPr>
              <a:t>Once the batch is </a:t>
            </a:r>
            <a:r>
              <a:rPr lang="en-US" sz="3000" b="1" spc="179" dirty="0">
                <a:solidFill>
                  <a:srgbClr val="000000"/>
                </a:solidFill>
                <a:latin typeface="Inter"/>
                <a:ea typeface="Inter"/>
                <a:cs typeface="Inter"/>
                <a:sym typeface="Inter"/>
              </a:rPr>
              <a:t>“Interrupted” </a:t>
            </a:r>
            <a:r>
              <a:rPr lang="en-US" sz="3000" spc="179" dirty="0">
                <a:solidFill>
                  <a:srgbClr val="000000"/>
                </a:solidFill>
                <a:latin typeface="Inter"/>
                <a:ea typeface="Inter"/>
                <a:cs typeface="Inter"/>
                <a:sym typeface="Inter"/>
              </a:rPr>
              <a:t>right click on the batch again and select </a:t>
            </a:r>
            <a:r>
              <a:rPr lang="en-US" sz="3000" b="1" spc="179" dirty="0">
                <a:solidFill>
                  <a:srgbClr val="000000"/>
                </a:solidFill>
                <a:latin typeface="Inter"/>
                <a:ea typeface="Inter"/>
                <a:cs typeface="Inter"/>
                <a:sym typeface="Inter"/>
              </a:rPr>
              <a:t>“Recover Interrupted Batch”</a:t>
            </a:r>
          </a:p>
          <a:p>
            <a:pPr>
              <a:lnSpc>
                <a:spcPts val="4200"/>
              </a:lnSpc>
            </a:pPr>
            <a:endParaRPr lang="en-US" sz="3000" spc="179" dirty="0">
              <a:solidFill>
                <a:srgbClr val="000000"/>
              </a:solidFill>
              <a:latin typeface="Inter"/>
              <a:ea typeface="Inter"/>
              <a:cs typeface="Inter"/>
              <a:sym typeface="Inter"/>
            </a:endParaRPr>
          </a:p>
          <a:p>
            <a:pPr>
              <a:lnSpc>
                <a:spcPts val="4200"/>
              </a:lnSpc>
              <a:spcBef>
                <a:spcPct val="0"/>
              </a:spcBef>
            </a:pPr>
            <a:endParaRPr lang="en-US" sz="3000" spc="179" dirty="0">
              <a:solidFill>
                <a:srgbClr val="000000"/>
              </a:solidFill>
              <a:latin typeface="Inter"/>
              <a:ea typeface="Inter"/>
              <a:cs typeface="Inter"/>
              <a:sym typeface="Inter"/>
            </a:endParaRPr>
          </a:p>
          <a:p>
            <a:pPr>
              <a:lnSpc>
                <a:spcPts val="4200"/>
              </a:lnSpc>
              <a:spcBef>
                <a:spcPct val="0"/>
              </a:spcBef>
            </a:pPr>
            <a:endParaRPr lang="en-US" sz="3000" spc="179" dirty="0">
              <a:solidFill>
                <a:srgbClr val="000000"/>
              </a:solidFill>
              <a:latin typeface="Inter"/>
              <a:ea typeface="Inter"/>
              <a:cs typeface="Inter"/>
              <a:sym typeface="Inter"/>
            </a:endParaRPr>
          </a:p>
          <a:p>
            <a:pPr>
              <a:lnSpc>
                <a:spcPts val="4200"/>
              </a:lnSpc>
              <a:spcBef>
                <a:spcPct val="0"/>
              </a:spcBef>
            </a:pPr>
            <a:endParaRPr lang="en-US" sz="3000" spc="179" dirty="0">
              <a:solidFill>
                <a:srgbClr val="000000"/>
              </a:solidFill>
              <a:latin typeface="Inter"/>
              <a:ea typeface="Inter"/>
              <a:cs typeface="Inter"/>
              <a:sym typeface="Inter"/>
            </a:endParaRPr>
          </a:p>
          <a:p>
            <a:pPr>
              <a:lnSpc>
                <a:spcPts val="4200"/>
              </a:lnSpc>
              <a:spcBef>
                <a:spcPct val="0"/>
              </a:spcBef>
            </a:pPr>
            <a:endParaRPr lang="en-US" sz="3000" spc="179" dirty="0">
              <a:solidFill>
                <a:srgbClr val="000000"/>
              </a:solidFill>
              <a:latin typeface="Inter"/>
              <a:ea typeface="Inter"/>
              <a:cs typeface="Inter"/>
              <a:sym typeface="Inter"/>
            </a:endParaRPr>
          </a:p>
          <a:p>
            <a:pPr>
              <a:lnSpc>
                <a:spcPts val="4200"/>
              </a:lnSpc>
              <a:spcBef>
                <a:spcPct val="0"/>
              </a:spcBef>
            </a:pPr>
            <a:r>
              <a:rPr lang="en-US" sz="3000" spc="179" dirty="0">
                <a:solidFill>
                  <a:srgbClr val="000000"/>
                </a:solidFill>
                <a:latin typeface="Inter"/>
                <a:ea typeface="Inter"/>
                <a:cs typeface="Inter"/>
                <a:sym typeface="Inter"/>
              </a:rPr>
              <a:t>This will change the batch to </a:t>
            </a:r>
            <a:r>
              <a:rPr lang="en-US" sz="3000" b="1" spc="179" dirty="0">
                <a:solidFill>
                  <a:srgbClr val="000000"/>
                </a:solidFill>
                <a:latin typeface="Inter"/>
                <a:ea typeface="Inter"/>
                <a:cs typeface="Inter"/>
                <a:sym typeface="Inter"/>
              </a:rPr>
              <a:t>“Awaiting Posting” </a:t>
            </a:r>
            <a:r>
              <a:rPr lang="en-US" sz="3000" spc="179" dirty="0">
                <a:solidFill>
                  <a:srgbClr val="000000"/>
                </a:solidFill>
                <a:latin typeface="Inter"/>
                <a:ea typeface="Inter"/>
                <a:cs typeface="Inter"/>
                <a:sym typeface="Inter"/>
              </a:rPr>
              <a:t>and the system will allow you to post operating day</a:t>
            </a:r>
          </a:p>
          <a:p>
            <a:pPr algn="ctr">
              <a:lnSpc>
                <a:spcPts val="4200"/>
              </a:lnSpc>
              <a:spcBef>
                <a:spcPct val="0"/>
              </a:spcBef>
            </a:pPr>
            <a:endParaRPr lang="en-US" sz="3000" spc="179" dirty="0">
              <a:solidFill>
                <a:srgbClr val="000000"/>
              </a:solidFill>
              <a:latin typeface="Inter"/>
              <a:ea typeface="Inter"/>
              <a:cs typeface="Inter"/>
              <a:sym typeface="Inter"/>
            </a:endParaRPr>
          </a:p>
        </p:txBody>
      </p:sp>
      <p:sp>
        <p:nvSpPr>
          <p:cNvPr id="7" name="TextBox 6">
            <a:extLst>
              <a:ext uri="{FF2B5EF4-FFF2-40B4-BE49-F238E27FC236}">
                <a16:creationId xmlns:a16="http://schemas.microsoft.com/office/drawing/2014/main" id="{CA84C62E-92B0-595E-0A50-E78FB0550BA1}"/>
              </a:ext>
            </a:extLst>
          </p:cNvPr>
          <p:cNvSpPr txBox="1"/>
          <p:nvPr/>
        </p:nvSpPr>
        <p:spPr>
          <a:xfrm>
            <a:off x="2895600" y="-315764"/>
            <a:ext cx="9144000" cy="996876"/>
          </a:xfrm>
          <a:prstGeom prst="rect">
            <a:avLst/>
          </a:prstGeom>
          <a:noFill/>
        </p:spPr>
        <p:txBody>
          <a:bodyPr wrap="square">
            <a:spAutoFit/>
          </a:bodyPr>
          <a:lstStyle/>
          <a:p>
            <a:pPr algn="ctr">
              <a:lnSpc>
                <a:spcPts val="7920"/>
              </a:lnSpc>
            </a:pPr>
            <a:r>
              <a:rPr lang="en-US" sz="4800" b="1">
                <a:solidFill>
                  <a:srgbClr val="000000"/>
                </a:solidFill>
                <a:latin typeface="Inter"/>
                <a:ea typeface="Inter"/>
                <a:cs typeface="Inter"/>
                <a:sym typeface="Inter"/>
              </a:rPr>
              <a:t>Batches Overview</a:t>
            </a:r>
          </a:p>
        </p:txBody>
      </p:sp>
      <p:sp>
        <p:nvSpPr>
          <p:cNvPr id="8" name="Arrow: Right 7">
            <a:extLst>
              <a:ext uri="{FF2B5EF4-FFF2-40B4-BE49-F238E27FC236}">
                <a16:creationId xmlns:a16="http://schemas.microsoft.com/office/drawing/2014/main" id="{B4C8B2E4-8A0F-A32A-2621-7986B3311CE6}"/>
              </a:ext>
            </a:extLst>
          </p:cNvPr>
          <p:cNvSpPr/>
          <p:nvPr/>
        </p:nvSpPr>
        <p:spPr>
          <a:xfrm rot="10800000">
            <a:off x="9172433" y="6260306"/>
            <a:ext cx="1034446" cy="92233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A4CE6473-5ADD-58CB-592A-02FFAF61609B}"/>
              </a:ext>
            </a:extLst>
          </p:cNvPr>
          <p:cNvSpPr/>
          <p:nvPr/>
        </p:nvSpPr>
        <p:spPr>
          <a:xfrm rot="10800000">
            <a:off x="8880587" y="3027168"/>
            <a:ext cx="1034446" cy="92233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4DD3AC-0699-7DDA-91E1-598DFE9FDF1B}"/>
              </a:ext>
            </a:extLst>
          </p:cNvPr>
          <p:cNvSpPr/>
          <p:nvPr/>
        </p:nvSpPr>
        <p:spPr>
          <a:xfrm>
            <a:off x="5472332" y="3949506"/>
            <a:ext cx="759656" cy="24266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1109" y="1606802"/>
            <a:ext cx="3441665" cy="5564685"/>
          </a:xfrm>
          <a:custGeom>
            <a:avLst/>
            <a:gdLst/>
            <a:ahLst/>
            <a:cxnLst/>
            <a:rect l="l" t="t" r="r" b="b"/>
            <a:pathLst>
              <a:path w="3441665" h="5564685">
                <a:moveTo>
                  <a:pt x="0" y="0"/>
                </a:moveTo>
                <a:lnTo>
                  <a:pt x="3441665" y="0"/>
                </a:lnTo>
                <a:lnTo>
                  <a:pt x="3441665" y="5564684"/>
                </a:lnTo>
                <a:lnTo>
                  <a:pt x="0" y="5564684"/>
                </a:lnTo>
                <a:lnTo>
                  <a:pt x="0" y="0"/>
                </a:lnTo>
                <a:close/>
              </a:path>
            </a:pathLst>
          </a:custGeom>
          <a:blipFill>
            <a:blip r:embed="rId2"/>
            <a:stretch>
              <a:fillRect/>
            </a:stretch>
          </a:blipFill>
        </p:spPr>
        <p:txBody>
          <a:bodyPr/>
          <a:lstStyle/>
          <a:p>
            <a:endParaRPr lang="en-US"/>
          </a:p>
        </p:txBody>
      </p:sp>
      <p:sp>
        <p:nvSpPr>
          <p:cNvPr id="3" name="Freeform 3"/>
          <p:cNvSpPr/>
          <p:nvPr/>
        </p:nvSpPr>
        <p:spPr>
          <a:xfrm>
            <a:off x="2642481" y="7796242"/>
            <a:ext cx="13264116" cy="2006198"/>
          </a:xfrm>
          <a:custGeom>
            <a:avLst/>
            <a:gdLst/>
            <a:ahLst/>
            <a:cxnLst/>
            <a:rect l="l" t="t" r="r" b="b"/>
            <a:pathLst>
              <a:path w="13264116" h="2006198">
                <a:moveTo>
                  <a:pt x="0" y="0"/>
                </a:moveTo>
                <a:lnTo>
                  <a:pt x="13264116" y="0"/>
                </a:lnTo>
                <a:lnTo>
                  <a:pt x="13264116" y="2006197"/>
                </a:lnTo>
                <a:lnTo>
                  <a:pt x="0" y="2006197"/>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649502" y="365823"/>
            <a:ext cx="15370273" cy="940770"/>
          </a:xfrm>
          <a:prstGeom prst="rect">
            <a:avLst/>
          </a:prstGeom>
        </p:spPr>
        <p:txBody>
          <a:bodyPr lIns="0" tIns="0" rIns="0" bIns="0" rtlCol="0" anchor="t">
            <a:spAutoFit/>
          </a:bodyPr>
          <a:lstStyle/>
          <a:p>
            <a:pPr algn="ctr">
              <a:lnSpc>
                <a:spcPts val="7920"/>
              </a:lnSpc>
            </a:pPr>
            <a:r>
              <a:rPr lang="en-US" sz="6000" b="1">
                <a:solidFill>
                  <a:srgbClr val="000000"/>
                </a:solidFill>
                <a:latin typeface="Inter"/>
                <a:ea typeface="Inter"/>
                <a:cs typeface="Inter"/>
                <a:sym typeface="Inter"/>
              </a:rPr>
              <a:t>Checklist Overview</a:t>
            </a:r>
          </a:p>
        </p:txBody>
      </p:sp>
      <p:sp>
        <p:nvSpPr>
          <p:cNvPr id="5" name="TextBox 5"/>
          <p:cNvSpPr txBox="1"/>
          <p:nvPr/>
        </p:nvSpPr>
        <p:spPr>
          <a:xfrm>
            <a:off x="5131699" y="1870578"/>
            <a:ext cx="11065287" cy="6924675"/>
          </a:xfrm>
          <a:prstGeom prst="rect">
            <a:avLst/>
          </a:prstGeom>
        </p:spPr>
        <p:txBody>
          <a:bodyPr lIns="0" tIns="0" rIns="0" bIns="0" rtlCol="0" anchor="t">
            <a:spAutoFit/>
          </a:bodyPr>
          <a:lstStyle/>
          <a:p>
            <a:pPr algn="ctr">
              <a:lnSpc>
                <a:spcPts val="4200"/>
              </a:lnSpc>
              <a:spcBef>
                <a:spcPct val="0"/>
              </a:spcBef>
            </a:pPr>
            <a:endParaRPr/>
          </a:p>
          <a:p>
            <a:pPr marL="457200" indent="-457200" algn="l">
              <a:lnSpc>
                <a:spcPts val="4200"/>
              </a:lnSpc>
              <a:spcBef>
                <a:spcPct val="0"/>
              </a:spcBef>
              <a:buFont typeface="Arial" panose="020B0604020202020204" pitchFamily="34" charset="0"/>
              <a:buChar char="•"/>
            </a:pPr>
            <a:r>
              <a:rPr lang="en-US" sz="3000" spc="179">
                <a:solidFill>
                  <a:srgbClr val="000000"/>
                </a:solidFill>
                <a:latin typeface="Inter"/>
                <a:ea typeface="Inter"/>
                <a:cs typeface="Inter"/>
                <a:sym typeface="Inter"/>
              </a:rPr>
              <a:t>Checklist is a shortcut to help managers with their day-to-day operation</a:t>
            </a:r>
          </a:p>
          <a:p>
            <a:pPr marL="457200" indent="-457200" algn="l">
              <a:lnSpc>
                <a:spcPts val="4200"/>
              </a:lnSpc>
              <a:spcBef>
                <a:spcPct val="0"/>
              </a:spcBef>
              <a:buFont typeface="Arial" panose="020B0604020202020204" pitchFamily="34" charset="0"/>
              <a:buChar char="•"/>
            </a:pPr>
            <a:endParaRPr lang="en-US" sz="3000" spc="179">
              <a:solidFill>
                <a:srgbClr val="000000"/>
              </a:solidFill>
              <a:latin typeface="Inter"/>
              <a:ea typeface="Inter"/>
              <a:cs typeface="Inter"/>
              <a:sym typeface="Inter"/>
            </a:endParaRPr>
          </a:p>
          <a:p>
            <a:pPr marL="457200" indent="-457200" algn="l">
              <a:lnSpc>
                <a:spcPts val="4200"/>
              </a:lnSpc>
              <a:spcBef>
                <a:spcPct val="0"/>
              </a:spcBef>
              <a:buFont typeface="Arial" panose="020B0604020202020204" pitchFamily="34" charset="0"/>
              <a:buChar char="•"/>
            </a:pPr>
            <a:r>
              <a:rPr lang="en-US" sz="3000" spc="179">
                <a:solidFill>
                  <a:srgbClr val="000000"/>
                </a:solidFill>
                <a:latin typeface="Inter"/>
                <a:ea typeface="Inter"/>
                <a:cs typeface="Inter"/>
                <a:sym typeface="Inter"/>
              </a:rPr>
              <a:t>Checklist does not have to be completed to post operating day </a:t>
            </a:r>
          </a:p>
          <a:p>
            <a:pPr marL="457200" indent="-457200" algn="l">
              <a:lnSpc>
                <a:spcPts val="4200"/>
              </a:lnSpc>
              <a:spcBef>
                <a:spcPct val="0"/>
              </a:spcBef>
              <a:buFont typeface="Arial" panose="020B0604020202020204" pitchFamily="34" charset="0"/>
              <a:buChar char="•"/>
            </a:pPr>
            <a:endParaRPr lang="en-US" sz="3000" spc="179">
              <a:solidFill>
                <a:srgbClr val="000000"/>
              </a:solidFill>
              <a:latin typeface="Inter"/>
              <a:ea typeface="Inter"/>
              <a:cs typeface="Inter"/>
              <a:sym typeface="Inter"/>
            </a:endParaRPr>
          </a:p>
          <a:p>
            <a:pPr marL="457200" indent="-457200" algn="l">
              <a:lnSpc>
                <a:spcPts val="4200"/>
              </a:lnSpc>
              <a:spcBef>
                <a:spcPct val="0"/>
              </a:spcBef>
              <a:buFont typeface="Arial" panose="020B0604020202020204" pitchFamily="34" charset="0"/>
              <a:buChar char="•"/>
            </a:pPr>
            <a:r>
              <a:rPr lang="en-US" sz="3000" spc="179">
                <a:solidFill>
                  <a:srgbClr val="000000"/>
                </a:solidFill>
                <a:latin typeface="Inter"/>
                <a:ea typeface="Inter"/>
                <a:cs typeface="Inter"/>
                <a:sym typeface="Inter"/>
              </a:rPr>
              <a:t>You can check and uncheck each box and this will not have any effect on your operating day</a:t>
            </a:r>
          </a:p>
          <a:p>
            <a:pPr algn="ctr">
              <a:lnSpc>
                <a:spcPts val="4200"/>
              </a:lnSpc>
              <a:spcBef>
                <a:spcPct val="0"/>
              </a:spcBef>
            </a:pPr>
            <a:endParaRPr lang="en-US" sz="3000" spc="179">
              <a:solidFill>
                <a:srgbClr val="000000"/>
              </a:solidFill>
              <a:latin typeface="Inter"/>
              <a:ea typeface="Inter"/>
              <a:cs typeface="Inter"/>
              <a:sym typeface="Inter"/>
            </a:endParaRPr>
          </a:p>
          <a:p>
            <a:pPr algn="ctr">
              <a:lnSpc>
                <a:spcPts val="4200"/>
              </a:lnSpc>
              <a:spcBef>
                <a:spcPct val="0"/>
              </a:spcBef>
            </a:pPr>
            <a:endParaRPr lang="en-US" sz="3000" spc="179">
              <a:solidFill>
                <a:srgbClr val="000000"/>
              </a:solidFill>
              <a:latin typeface="Inter"/>
              <a:ea typeface="Inter"/>
              <a:cs typeface="Inter"/>
              <a:sym typeface="Inter"/>
            </a:endParaRPr>
          </a:p>
          <a:p>
            <a:pPr algn="ctr">
              <a:lnSpc>
                <a:spcPts val="4200"/>
              </a:lnSpc>
              <a:spcBef>
                <a:spcPct val="0"/>
              </a:spcBef>
            </a:pPr>
            <a:endParaRPr lang="en-US" sz="3000" spc="179">
              <a:solidFill>
                <a:srgbClr val="000000"/>
              </a:solidFill>
              <a:latin typeface="Inter"/>
              <a:ea typeface="Inter"/>
              <a:cs typeface="Inter"/>
              <a:sym typeface="Inter"/>
            </a:endParaRPr>
          </a:p>
          <a:p>
            <a:pPr algn="ctr">
              <a:lnSpc>
                <a:spcPts val="4200"/>
              </a:lnSpc>
              <a:spcBef>
                <a:spcPct val="0"/>
              </a:spcBef>
            </a:pPr>
            <a:endParaRPr lang="en-US" sz="3000" spc="179">
              <a:solidFill>
                <a:srgbClr val="000000"/>
              </a:solidFill>
              <a:latin typeface="Inter"/>
              <a:ea typeface="Inter"/>
              <a:cs typeface="Inter"/>
              <a:sym typeface="Inter"/>
            </a:endParaRPr>
          </a:p>
        </p:txBody>
      </p:sp>
      <p:pic>
        <p:nvPicPr>
          <p:cNvPr id="8" name="Graphic 7" descr="Checkmark with solid fill">
            <a:extLst>
              <a:ext uri="{FF2B5EF4-FFF2-40B4-BE49-F238E27FC236}">
                <a16:creationId xmlns:a16="http://schemas.microsoft.com/office/drawing/2014/main" id="{0BAA9E88-7871-D30A-8F9E-ADEB17172C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1110" y="5903258"/>
            <a:ext cx="544605" cy="544605"/>
          </a:xfrm>
          <a:prstGeom prst="rect">
            <a:avLst/>
          </a:prstGeom>
        </p:spPr>
      </p:pic>
      <p:pic>
        <p:nvPicPr>
          <p:cNvPr id="9" name="Graphic 8" descr="Checkmark with solid fill">
            <a:extLst>
              <a:ext uri="{FF2B5EF4-FFF2-40B4-BE49-F238E27FC236}">
                <a16:creationId xmlns:a16="http://schemas.microsoft.com/office/drawing/2014/main" id="{5D272BD8-E9B3-63E2-36C5-3D2320C11F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0648" y="3332623"/>
            <a:ext cx="544605" cy="544605"/>
          </a:xfrm>
          <a:prstGeom prst="rect">
            <a:avLst/>
          </a:prstGeom>
        </p:spPr>
      </p:pic>
      <p:pic>
        <p:nvPicPr>
          <p:cNvPr id="10" name="Graphic 9" descr="Checkmark with solid fill">
            <a:extLst>
              <a:ext uri="{FF2B5EF4-FFF2-40B4-BE49-F238E27FC236}">
                <a16:creationId xmlns:a16="http://schemas.microsoft.com/office/drawing/2014/main" id="{2DF337BE-B6E4-5B2A-E7EF-645962CD75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6662" y="3877228"/>
            <a:ext cx="544605" cy="544605"/>
          </a:xfrm>
          <a:prstGeom prst="rect">
            <a:avLst/>
          </a:prstGeom>
        </p:spPr>
      </p:pic>
      <p:pic>
        <p:nvPicPr>
          <p:cNvPr id="11" name="Graphic 10" descr="Checkmark with solid fill">
            <a:extLst>
              <a:ext uri="{FF2B5EF4-FFF2-40B4-BE49-F238E27FC236}">
                <a16:creationId xmlns:a16="http://schemas.microsoft.com/office/drawing/2014/main" id="{58301D27-4DB8-FF8C-80BC-39C4A9FBBA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2040" y="4345638"/>
            <a:ext cx="544605" cy="54460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47778" y="1800665"/>
            <a:ext cx="11541979" cy="4154544"/>
          </a:xfrm>
          <a:custGeom>
            <a:avLst/>
            <a:gdLst/>
            <a:ahLst/>
            <a:cxnLst/>
            <a:rect l="l" t="t" r="r" b="b"/>
            <a:pathLst>
              <a:path w="10288264" h="3788314">
                <a:moveTo>
                  <a:pt x="0" y="0"/>
                </a:moveTo>
                <a:lnTo>
                  <a:pt x="10288264" y="0"/>
                </a:lnTo>
                <a:lnTo>
                  <a:pt x="10288264" y="3788314"/>
                </a:lnTo>
                <a:lnTo>
                  <a:pt x="0" y="3788314"/>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649502" y="365823"/>
            <a:ext cx="15370273" cy="940770"/>
          </a:xfrm>
          <a:prstGeom prst="rect">
            <a:avLst/>
          </a:prstGeom>
        </p:spPr>
        <p:txBody>
          <a:bodyPr lIns="0" tIns="0" rIns="0" bIns="0" rtlCol="0" anchor="t">
            <a:spAutoFit/>
          </a:bodyPr>
          <a:lstStyle/>
          <a:p>
            <a:pPr algn="ctr">
              <a:lnSpc>
                <a:spcPts val="7920"/>
              </a:lnSpc>
            </a:pPr>
            <a:r>
              <a:rPr lang="en-US" sz="6000" b="1">
                <a:solidFill>
                  <a:srgbClr val="000000"/>
                </a:solidFill>
                <a:latin typeface="Inter"/>
                <a:ea typeface="Inter"/>
                <a:cs typeface="Inter"/>
                <a:sym typeface="Inter"/>
              </a:rPr>
              <a:t>POS Connectivity Issues</a:t>
            </a:r>
          </a:p>
        </p:txBody>
      </p:sp>
      <p:sp>
        <p:nvSpPr>
          <p:cNvPr id="4" name="TextBox 4"/>
          <p:cNvSpPr txBox="1"/>
          <p:nvPr/>
        </p:nvSpPr>
        <p:spPr>
          <a:xfrm>
            <a:off x="1303596" y="6375073"/>
            <a:ext cx="14241204" cy="3724275"/>
          </a:xfrm>
          <a:prstGeom prst="rect">
            <a:avLst/>
          </a:prstGeom>
        </p:spPr>
        <p:txBody>
          <a:bodyPr wrap="square" lIns="0" tIns="0" rIns="0" bIns="0" rtlCol="0" anchor="t">
            <a:spAutoFit/>
          </a:bodyPr>
          <a:lstStyle/>
          <a:p>
            <a:pPr algn="ctr">
              <a:lnSpc>
                <a:spcPts val="4200"/>
              </a:lnSpc>
              <a:spcBef>
                <a:spcPct val="0"/>
              </a:spcBef>
            </a:pPr>
            <a:endParaRPr/>
          </a:p>
          <a:p>
            <a:pPr>
              <a:lnSpc>
                <a:spcPts val="4200"/>
              </a:lnSpc>
              <a:spcBef>
                <a:spcPct val="0"/>
              </a:spcBef>
            </a:pPr>
            <a:r>
              <a:rPr lang="en-US" sz="3000" spc="179">
                <a:solidFill>
                  <a:srgbClr val="000000"/>
                </a:solidFill>
                <a:latin typeface="Inter"/>
                <a:ea typeface="Inter"/>
                <a:cs typeface="Inter"/>
                <a:sym typeface="Inter"/>
              </a:rPr>
              <a:t>If POS is Wireless always make sure you connect to </a:t>
            </a:r>
            <a:r>
              <a:rPr lang="en-US" sz="3000" b="1" spc="179">
                <a:solidFill>
                  <a:srgbClr val="000000"/>
                </a:solidFill>
                <a:latin typeface="Inter"/>
                <a:ea typeface="Inter"/>
                <a:cs typeface="Inter"/>
                <a:sym typeface="Inter"/>
              </a:rPr>
              <a:t>LAUSD Wi-Fi</a:t>
            </a:r>
            <a:r>
              <a:rPr lang="en-US" sz="3000" spc="179">
                <a:solidFill>
                  <a:srgbClr val="000000"/>
                </a:solidFill>
                <a:latin typeface="Inter"/>
                <a:ea typeface="Inter"/>
                <a:cs typeface="Inter"/>
                <a:sym typeface="Inter"/>
              </a:rPr>
              <a:t> before logging in to POS. If you log in to POS with no Wi-Fi connection, Newton POS will not work. </a:t>
            </a:r>
          </a:p>
          <a:p>
            <a:pPr algn="ctr">
              <a:lnSpc>
                <a:spcPts val="4200"/>
              </a:lnSpc>
              <a:spcBef>
                <a:spcPct val="0"/>
              </a:spcBef>
            </a:pPr>
            <a:endParaRPr lang="en-US" sz="3000" spc="179">
              <a:solidFill>
                <a:srgbClr val="000000"/>
              </a:solidFill>
              <a:latin typeface="Inter"/>
              <a:ea typeface="Inter"/>
              <a:cs typeface="Inter"/>
              <a:sym typeface="Inter"/>
            </a:endParaRPr>
          </a:p>
          <a:p>
            <a:pPr>
              <a:lnSpc>
                <a:spcPts val="4200"/>
              </a:lnSpc>
              <a:spcBef>
                <a:spcPct val="0"/>
              </a:spcBef>
            </a:pPr>
            <a:endParaRPr lang="en-US" sz="3000" spc="179">
              <a:solidFill>
                <a:srgbClr val="000000"/>
              </a:solidFill>
              <a:latin typeface="Inter"/>
              <a:ea typeface="Inter"/>
              <a:cs typeface="Inter"/>
              <a:sym typeface="Inter"/>
            </a:endParaRPr>
          </a:p>
          <a:p>
            <a:pPr algn="ctr">
              <a:lnSpc>
                <a:spcPts val="4200"/>
              </a:lnSpc>
              <a:spcBef>
                <a:spcPct val="0"/>
              </a:spcBef>
            </a:pPr>
            <a:endParaRPr lang="en-US" sz="3000" spc="179">
              <a:solidFill>
                <a:srgbClr val="000000"/>
              </a:solidFill>
              <a:latin typeface="Inter"/>
              <a:ea typeface="Inter"/>
              <a:cs typeface="Inter"/>
              <a:sym typeface="Inte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53707" y="1483265"/>
            <a:ext cx="6023974" cy="4533040"/>
          </a:xfrm>
          <a:custGeom>
            <a:avLst/>
            <a:gdLst/>
            <a:ahLst/>
            <a:cxnLst/>
            <a:rect l="l" t="t" r="r" b="b"/>
            <a:pathLst>
              <a:path w="6023974" h="4533040">
                <a:moveTo>
                  <a:pt x="0" y="0"/>
                </a:moveTo>
                <a:lnTo>
                  <a:pt x="6023974" y="0"/>
                </a:lnTo>
                <a:lnTo>
                  <a:pt x="6023974" y="4533041"/>
                </a:lnTo>
                <a:lnTo>
                  <a:pt x="0" y="4533041"/>
                </a:lnTo>
                <a:lnTo>
                  <a:pt x="0" y="0"/>
                </a:lnTo>
                <a:close/>
              </a:path>
            </a:pathLst>
          </a:custGeom>
          <a:blipFill>
            <a:blip r:embed="rId2"/>
            <a:stretch>
              <a:fillRect/>
            </a:stretch>
          </a:blipFill>
        </p:spPr>
        <p:txBody>
          <a:bodyPr/>
          <a:lstStyle/>
          <a:p>
            <a:endParaRPr lang="en-US"/>
          </a:p>
        </p:txBody>
      </p:sp>
      <p:sp>
        <p:nvSpPr>
          <p:cNvPr id="3" name="Freeform 3"/>
          <p:cNvSpPr/>
          <p:nvPr/>
        </p:nvSpPr>
        <p:spPr>
          <a:xfrm>
            <a:off x="853707" y="6192977"/>
            <a:ext cx="6023974" cy="3671416"/>
          </a:xfrm>
          <a:custGeom>
            <a:avLst/>
            <a:gdLst/>
            <a:ahLst/>
            <a:cxnLst/>
            <a:rect l="l" t="t" r="r" b="b"/>
            <a:pathLst>
              <a:path w="6023974" h="3671416">
                <a:moveTo>
                  <a:pt x="0" y="0"/>
                </a:moveTo>
                <a:lnTo>
                  <a:pt x="6023974" y="0"/>
                </a:lnTo>
                <a:lnTo>
                  <a:pt x="6023974" y="3671417"/>
                </a:lnTo>
                <a:lnTo>
                  <a:pt x="0" y="3671417"/>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649502" y="365823"/>
            <a:ext cx="15370273" cy="940770"/>
          </a:xfrm>
          <a:prstGeom prst="rect">
            <a:avLst/>
          </a:prstGeom>
        </p:spPr>
        <p:txBody>
          <a:bodyPr lIns="0" tIns="0" rIns="0" bIns="0" rtlCol="0" anchor="t">
            <a:spAutoFit/>
          </a:bodyPr>
          <a:lstStyle/>
          <a:p>
            <a:pPr algn="ctr">
              <a:lnSpc>
                <a:spcPts val="7920"/>
              </a:lnSpc>
            </a:pPr>
            <a:r>
              <a:rPr lang="en-US" sz="6000" b="1">
                <a:solidFill>
                  <a:srgbClr val="000000"/>
                </a:solidFill>
                <a:latin typeface="Inter"/>
                <a:ea typeface="Inter"/>
                <a:cs typeface="Inter"/>
                <a:sym typeface="Inter"/>
              </a:rPr>
              <a:t>Missing Meal Count Report</a:t>
            </a:r>
          </a:p>
        </p:txBody>
      </p:sp>
      <p:sp>
        <p:nvSpPr>
          <p:cNvPr id="5" name="TextBox 5"/>
          <p:cNvSpPr txBox="1"/>
          <p:nvPr/>
        </p:nvSpPr>
        <p:spPr>
          <a:xfrm>
            <a:off x="7557861" y="1730231"/>
            <a:ext cx="9222236" cy="3552960"/>
          </a:xfrm>
          <a:prstGeom prst="rect">
            <a:avLst/>
          </a:prstGeom>
        </p:spPr>
        <p:txBody>
          <a:bodyPr lIns="0" tIns="0" rIns="0" bIns="0" rtlCol="0" anchor="t">
            <a:spAutoFit/>
          </a:bodyPr>
          <a:lstStyle/>
          <a:p>
            <a:pPr>
              <a:lnSpc>
                <a:spcPts val="3960"/>
              </a:lnSpc>
            </a:pPr>
            <a:r>
              <a:rPr lang="en-US" sz="3000" b="1" spc="179">
                <a:solidFill>
                  <a:srgbClr val="000000"/>
                </a:solidFill>
                <a:latin typeface="Inter"/>
                <a:ea typeface="Inter"/>
                <a:cs typeface="Inter"/>
                <a:sym typeface="Inter"/>
              </a:rPr>
              <a:t>Reports &amp; Letters &gt;</a:t>
            </a:r>
            <a:r>
              <a:rPr lang="en-US" sz="3000" spc="179">
                <a:solidFill>
                  <a:srgbClr val="000000"/>
                </a:solidFill>
                <a:latin typeface="Inter"/>
                <a:ea typeface="Inter"/>
                <a:cs typeface="Inter"/>
                <a:sym typeface="Inter"/>
              </a:rPr>
              <a:t> </a:t>
            </a:r>
            <a:r>
              <a:rPr lang="en-US" sz="3000" b="1" spc="179">
                <a:solidFill>
                  <a:srgbClr val="000000"/>
                </a:solidFill>
                <a:latin typeface="Inter"/>
                <a:ea typeface="Inter"/>
                <a:cs typeface="Inter"/>
                <a:sym typeface="Inter"/>
              </a:rPr>
              <a:t>Meal Count Reports </a:t>
            </a:r>
            <a:r>
              <a:rPr lang="en-US" sz="3000" spc="179">
                <a:solidFill>
                  <a:srgbClr val="000000"/>
                </a:solidFill>
                <a:latin typeface="Inter"/>
                <a:ea typeface="Inter"/>
                <a:cs typeface="Inter"/>
                <a:sym typeface="Inter"/>
              </a:rPr>
              <a:t>&gt; </a:t>
            </a:r>
            <a:r>
              <a:rPr lang="en-US" sz="3000" b="1" spc="179">
                <a:solidFill>
                  <a:srgbClr val="000000"/>
                </a:solidFill>
                <a:latin typeface="Inter"/>
                <a:ea typeface="Inter"/>
                <a:cs typeface="Inter"/>
                <a:sym typeface="Inter"/>
              </a:rPr>
              <a:t>Missing Meal Count Reports </a:t>
            </a:r>
          </a:p>
          <a:p>
            <a:pPr>
              <a:lnSpc>
                <a:spcPts val="3960"/>
              </a:lnSpc>
            </a:pPr>
            <a:endParaRPr lang="en-US" sz="3000" spc="179">
              <a:solidFill>
                <a:srgbClr val="000000"/>
              </a:solidFill>
              <a:latin typeface="Inter"/>
              <a:ea typeface="Inter"/>
              <a:cs typeface="Inter"/>
              <a:sym typeface="Inter"/>
            </a:endParaRPr>
          </a:p>
          <a:p>
            <a:pPr>
              <a:lnSpc>
                <a:spcPts val="3960"/>
              </a:lnSpc>
              <a:spcBef>
                <a:spcPct val="0"/>
              </a:spcBef>
            </a:pPr>
            <a:r>
              <a:rPr lang="en-US" sz="3000" spc="179">
                <a:solidFill>
                  <a:srgbClr val="000000"/>
                </a:solidFill>
                <a:latin typeface="Inter"/>
                <a:ea typeface="Inter"/>
                <a:cs typeface="Inter"/>
                <a:sym typeface="Inter"/>
              </a:rPr>
              <a:t>Run this report every Monday for previous week to Review Missing Meal Counts </a:t>
            </a:r>
          </a:p>
          <a:p>
            <a:pPr>
              <a:lnSpc>
                <a:spcPts val="3960"/>
              </a:lnSpc>
              <a:spcBef>
                <a:spcPct val="0"/>
              </a:spcBef>
            </a:pPr>
            <a:endParaRPr lang="en-US" sz="3000" spc="179">
              <a:solidFill>
                <a:srgbClr val="000000"/>
              </a:solidFill>
              <a:latin typeface="Inter"/>
              <a:ea typeface="Inter"/>
              <a:cs typeface="Inter"/>
              <a:sym typeface="Inter"/>
            </a:endParaRPr>
          </a:p>
          <a:p>
            <a:pPr>
              <a:lnSpc>
                <a:spcPts val="3960"/>
              </a:lnSpc>
              <a:spcBef>
                <a:spcPct val="0"/>
              </a:spcBef>
            </a:pPr>
            <a:r>
              <a:rPr lang="en-US" sz="3000" spc="179">
                <a:solidFill>
                  <a:srgbClr val="000000"/>
                </a:solidFill>
                <a:latin typeface="Inter"/>
                <a:ea typeface="Inter"/>
                <a:cs typeface="Inter"/>
                <a:sym typeface="Inter"/>
              </a:rPr>
              <a:t>Note: Missing Meal Display as(</a:t>
            </a:r>
            <a:r>
              <a:rPr lang="en-US" sz="3000" spc="179">
                <a:solidFill>
                  <a:srgbClr val="FF0000"/>
                </a:solidFill>
                <a:latin typeface="Inter"/>
                <a:ea typeface="Inter"/>
                <a:cs typeface="Inter"/>
                <a:sym typeface="Inter"/>
              </a:rPr>
              <a:t>MISS</a:t>
            </a:r>
            <a:r>
              <a:rPr lang="en-US" sz="3000" spc="179">
                <a:solidFill>
                  <a:srgbClr val="000000"/>
                </a:solidFill>
                <a:latin typeface="Inter"/>
                <a:ea typeface="Inter"/>
                <a:cs typeface="Inter"/>
                <a:sym typeface="Inter"/>
              </a:rPr>
              <a:t>)</a:t>
            </a:r>
          </a:p>
        </p:txBody>
      </p:sp>
      <p:sp>
        <p:nvSpPr>
          <p:cNvPr id="6" name="TextBox 6"/>
          <p:cNvSpPr txBox="1"/>
          <p:nvPr/>
        </p:nvSpPr>
        <p:spPr>
          <a:xfrm>
            <a:off x="7557861" y="7278126"/>
            <a:ext cx="9222236" cy="1501117"/>
          </a:xfrm>
          <a:prstGeom prst="rect">
            <a:avLst/>
          </a:prstGeom>
        </p:spPr>
        <p:txBody>
          <a:bodyPr lIns="0" tIns="0" rIns="0" bIns="0" rtlCol="0" anchor="t">
            <a:spAutoFit/>
          </a:bodyPr>
          <a:lstStyle/>
          <a:p>
            <a:pPr>
              <a:lnSpc>
                <a:spcPts val="3960"/>
              </a:lnSpc>
            </a:pPr>
            <a:r>
              <a:rPr lang="en-US" sz="3000" b="1" spc="179">
                <a:solidFill>
                  <a:srgbClr val="000000"/>
                </a:solidFill>
                <a:latin typeface="Inter"/>
                <a:ea typeface="Inter"/>
                <a:cs typeface="Inter"/>
                <a:sym typeface="Inter"/>
              </a:rPr>
              <a:t>Date Range</a:t>
            </a:r>
            <a:r>
              <a:rPr lang="en-US" sz="3000" spc="179">
                <a:solidFill>
                  <a:srgbClr val="000000"/>
                </a:solidFill>
                <a:latin typeface="Inter"/>
                <a:ea typeface="Inter"/>
                <a:cs typeface="Inter"/>
                <a:sym typeface="Inter"/>
              </a:rPr>
              <a:t>, select the dates you want the report to view</a:t>
            </a:r>
          </a:p>
          <a:p>
            <a:pPr>
              <a:lnSpc>
                <a:spcPts val="3960"/>
              </a:lnSpc>
            </a:pPr>
            <a:endParaRPr lang="en-US" sz="3000" spc="179">
              <a:solidFill>
                <a:srgbClr val="000000"/>
              </a:solidFill>
              <a:latin typeface="Inter"/>
              <a:ea typeface="Inter"/>
              <a:cs typeface="Inter"/>
              <a:sym typeface="Inte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1999" y="1865024"/>
            <a:ext cx="16038395" cy="4471414"/>
          </a:xfrm>
          <a:custGeom>
            <a:avLst/>
            <a:gdLst/>
            <a:ahLst/>
            <a:cxnLst/>
            <a:rect l="l" t="t" r="r" b="b"/>
            <a:pathLst>
              <a:path w="16186113" h="4471414">
                <a:moveTo>
                  <a:pt x="0" y="0"/>
                </a:moveTo>
                <a:lnTo>
                  <a:pt x="16186113" y="0"/>
                </a:lnTo>
                <a:lnTo>
                  <a:pt x="16186113" y="4471414"/>
                </a:lnTo>
                <a:lnTo>
                  <a:pt x="0" y="4471414"/>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339887" y="7685425"/>
            <a:ext cx="14590080" cy="475195"/>
          </a:xfrm>
          <a:prstGeom prst="rect">
            <a:avLst/>
          </a:prstGeom>
        </p:spPr>
        <p:txBody>
          <a:bodyPr lIns="0" tIns="0" rIns="0" bIns="0" rtlCol="0" anchor="t">
            <a:spAutoFit/>
          </a:bodyPr>
          <a:lstStyle/>
          <a:p>
            <a:pPr algn="ctr">
              <a:lnSpc>
                <a:spcPts val="3960"/>
              </a:lnSpc>
              <a:spcBef>
                <a:spcPct val="0"/>
              </a:spcBef>
            </a:pPr>
            <a:r>
              <a:rPr lang="en-US" sz="3000" spc="54">
                <a:solidFill>
                  <a:srgbClr val="000000"/>
                </a:solidFill>
                <a:latin typeface="Inter"/>
                <a:ea typeface="Inter"/>
                <a:cs typeface="Inter"/>
                <a:sym typeface="Inter"/>
              </a:rPr>
              <a:t>Report will display Meal Counts not entered with </a:t>
            </a:r>
            <a:r>
              <a:rPr lang="en-US" sz="3000" b="1" spc="54">
                <a:solidFill>
                  <a:srgbClr val="FF0000"/>
                </a:solidFill>
                <a:latin typeface="Inter"/>
                <a:ea typeface="Inter"/>
                <a:cs typeface="Inter"/>
                <a:sym typeface="Inter"/>
              </a:rPr>
              <a:t>“MISS” </a:t>
            </a:r>
            <a:r>
              <a:rPr lang="en-US" sz="3000" spc="54">
                <a:solidFill>
                  <a:srgbClr val="000000"/>
                </a:solidFill>
                <a:latin typeface="Inter"/>
                <a:ea typeface="Inter"/>
                <a:cs typeface="Inter"/>
                <a:sym typeface="Inter"/>
              </a:rPr>
              <a:t>under Meal Type</a:t>
            </a:r>
          </a:p>
        </p:txBody>
      </p:sp>
      <p:sp>
        <p:nvSpPr>
          <p:cNvPr id="6" name="TextBox 5">
            <a:extLst>
              <a:ext uri="{FF2B5EF4-FFF2-40B4-BE49-F238E27FC236}">
                <a16:creationId xmlns:a16="http://schemas.microsoft.com/office/drawing/2014/main" id="{763A5B60-2258-083D-438E-EF36042CBDB7}"/>
              </a:ext>
            </a:extLst>
          </p:cNvPr>
          <p:cNvSpPr txBox="1"/>
          <p:nvPr/>
        </p:nvSpPr>
        <p:spPr>
          <a:xfrm>
            <a:off x="1339887" y="401440"/>
            <a:ext cx="15608225" cy="1033103"/>
          </a:xfrm>
          <a:prstGeom prst="rect">
            <a:avLst/>
          </a:prstGeom>
          <a:noFill/>
        </p:spPr>
        <p:txBody>
          <a:bodyPr wrap="square">
            <a:spAutoFit/>
          </a:bodyPr>
          <a:lstStyle/>
          <a:p>
            <a:pPr algn="ctr">
              <a:lnSpc>
                <a:spcPts val="7920"/>
              </a:lnSpc>
            </a:pPr>
            <a:r>
              <a:rPr lang="en-US" sz="6000" b="1">
                <a:solidFill>
                  <a:srgbClr val="000000"/>
                </a:solidFill>
                <a:latin typeface="Inter"/>
                <a:ea typeface="Inter"/>
                <a:cs typeface="Inter"/>
                <a:sym typeface="Inter"/>
              </a:rPr>
              <a:t>Missing Meal Count Report-Continued</a:t>
            </a:r>
          </a:p>
        </p:txBody>
      </p:sp>
      <p:sp>
        <p:nvSpPr>
          <p:cNvPr id="4" name="Arrow: Down 3">
            <a:extLst>
              <a:ext uri="{FF2B5EF4-FFF2-40B4-BE49-F238E27FC236}">
                <a16:creationId xmlns:a16="http://schemas.microsoft.com/office/drawing/2014/main" id="{45B45D9A-56D0-9882-1530-730C556A1B6A}"/>
              </a:ext>
            </a:extLst>
          </p:cNvPr>
          <p:cNvSpPr/>
          <p:nvPr/>
        </p:nvSpPr>
        <p:spPr>
          <a:xfrm rot="10800000">
            <a:off x="9134901" y="6470718"/>
            <a:ext cx="838200" cy="78422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4F58175-797B-545D-42D5-D7A4B7DA4761}"/>
              </a:ext>
            </a:extLst>
          </p:cNvPr>
          <p:cNvSpPr txBox="1"/>
          <p:nvPr/>
        </p:nvSpPr>
        <p:spPr>
          <a:xfrm>
            <a:off x="9415886" y="2383419"/>
            <a:ext cx="813963" cy="400110"/>
          </a:xfrm>
          <a:prstGeom prst="rect">
            <a:avLst/>
          </a:prstGeom>
          <a:noFill/>
        </p:spPr>
        <p:txBody>
          <a:bodyPr wrap="square" rtlCol="0">
            <a:spAutoFit/>
          </a:bodyPr>
          <a:lstStyle/>
          <a:p>
            <a:r>
              <a:rPr lang="en-US" sz="2000" b="1" dirty="0"/>
              <a:t>NS</a:t>
            </a:r>
          </a:p>
        </p:txBody>
      </p:sp>
      <p:sp>
        <p:nvSpPr>
          <p:cNvPr id="8" name="Rectangle 7">
            <a:extLst>
              <a:ext uri="{FF2B5EF4-FFF2-40B4-BE49-F238E27FC236}">
                <a16:creationId xmlns:a16="http://schemas.microsoft.com/office/drawing/2014/main" id="{A6990373-6776-AA8E-3C5B-4C6BC3EF4121}"/>
              </a:ext>
            </a:extLst>
          </p:cNvPr>
          <p:cNvSpPr/>
          <p:nvPr/>
        </p:nvSpPr>
        <p:spPr>
          <a:xfrm>
            <a:off x="9273012" y="2383419"/>
            <a:ext cx="813963" cy="40011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14F8C4-7295-A552-4CAF-EDA3E8BA4D44}"/>
              </a:ext>
            </a:extLst>
          </p:cNvPr>
          <p:cNvSpPr txBox="1"/>
          <p:nvPr/>
        </p:nvSpPr>
        <p:spPr>
          <a:xfrm>
            <a:off x="5482621" y="8875059"/>
            <a:ext cx="7866529" cy="523220"/>
          </a:xfrm>
          <a:prstGeom prst="rect">
            <a:avLst/>
          </a:prstGeom>
          <a:noFill/>
        </p:spPr>
        <p:txBody>
          <a:bodyPr wrap="square" rtlCol="0">
            <a:spAutoFit/>
          </a:bodyPr>
          <a:lstStyle/>
          <a:p>
            <a:r>
              <a:rPr lang="en-US" sz="2800"/>
              <a:t>Note: No Service will display as NS</a:t>
            </a:r>
          </a:p>
        </p:txBody>
      </p:sp>
      <p:sp>
        <p:nvSpPr>
          <p:cNvPr id="12" name="Rectangle 11">
            <a:extLst>
              <a:ext uri="{FF2B5EF4-FFF2-40B4-BE49-F238E27FC236}">
                <a16:creationId xmlns:a16="http://schemas.microsoft.com/office/drawing/2014/main" id="{2A0CA781-4280-5C1E-3932-0649B3A72AE6}"/>
              </a:ext>
            </a:extLst>
          </p:cNvPr>
          <p:cNvSpPr/>
          <p:nvPr/>
        </p:nvSpPr>
        <p:spPr>
          <a:xfrm>
            <a:off x="13688704" y="2483894"/>
            <a:ext cx="2402006" cy="3620704"/>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D37B5BDB-75C8-4891-A595-6BA8AB7FE93F}"/>
              </a:ext>
            </a:extLst>
          </p:cNvPr>
          <p:cNvSpPr txBox="1"/>
          <p:nvPr/>
        </p:nvSpPr>
        <p:spPr>
          <a:xfrm>
            <a:off x="3126087" y="2506530"/>
            <a:ext cx="2221768" cy="369332"/>
          </a:xfrm>
          <a:prstGeom prst="rect">
            <a:avLst/>
          </a:prstGeom>
          <a:solidFill>
            <a:schemeClr val="bg1"/>
          </a:solidFill>
        </p:spPr>
        <p:txBody>
          <a:bodyPr wrap="square" rtlCol="0">
            <a:spAutoFit/>
          </a:bodyPr>
          <a:lstStyle/>
          <a:p>
            <a:r>
              <a:rPr lang="en-US" b="1" dirty="0"/>
              <a:t>HAPPY ELEMENTARY </a:t>
            </a:r>
          </a:p>
        </p:txBody>
      </p:sp>
      <p:sp>
        <p:nvSpPr>
          <p:cNvPr id="14" name="TextBox 13">
            <a:extLst>
              <a:ext uri="{FF2B5EF4-FFF2-40B4-BE49-F238E27FC236}">
                <a16:creationId xmlns:a16="http://schemas.microsoft.com/office/drawing/2014/main" id="{BD938916-0657-C4AC-EF28-DFE35AF29343}"/>
              </a:ext>
            </a:extLst>
          </p:cNvPr>
          <p:cNvSpPr txBox="1"/>
          <p:nvPr/>
        </p:nvSpPr>
        <p:spPr>
          <a:xfrm>
            <a:off x="3126087" y="3181023"/>
            <a:ext cx="2221768" cy="369332"/>
          </a:xfrm>
          <a:prstGeom prst="rect">
            <a:avLst/>
          </a:prstGeom>
          <a:solidFill>
            <a:schemeClr val="bg1"/>
          </a:solidFill>
        </p:spPr>
        <p:txBody>
          <a:bodyPr wrap="square" rtlCol="0">
            <a:spAutoFit/>
          </a:bodyPr>
          <a:lstStyle/>
          <a:p>
            <a:r>
              <a:rPr lang="en-US" b="1" dirty="0"/>
              <a:t>HAPPY ELEMENTARY </a:t>
            </a:r>
          </a:p>
        </p:txBody>
      </p:sp>
      <p:sp>
        <p:nvSpPr>
          <p:cNvPr id="15" name="TextBox 14">
            <a:extLst>
              <a:ext uri="{FF2B5EF4-FFF2-40B4-BE49-F238E27FC236}">
                <a16:creationId xmlns:a16="http://schemas.microsoft.com/office/drawing/2014/main" id="{3755387B-08A9-AC5D-F094-105A37A82BDE}"/>
              </a:ext>
            </a:extLst>
          </p:cNvPr>
          <p:cNvSpPr txBox="1"/>
          <p:nvPr/>
        </p:nvSpPr>
        <p:spPr>
          <a:xfrm>
            <a:off x="3126087" y="3899571"/>
            <a:ext cx="2221768" cy="369332"/>
          </a:xfrm>
          <a:prstGeom prst="rect">
            <a:avLst/>
          </a:prstGeom>
          <a:solidFill>
            <a:schemeClr val="bg1"/>
          </a:solidFill>
        </p:spPr>
        <p:txBody>
          <a:bodyPr wrap="square" rtlCol="0">
            <a:spAutoFit/>
          </a:bodyPr>
          <a:lstStyle/>
          <a:p>
            <a:r>
              <a:rPr lang="en-US" b="1" dirty="0"/>
              <a:t>HAPPY ELEMENTARY </a:t>
            </a:r>
          </a:p>
        </p:txBody>
      </p:sp>
      <p:sp>
        <p:nvSpPr>
          <p:cNvPr id="16" name="TextBox 15">
            <a:extLst>
              <a:ext uri="{FF2B5EF4-FFF2-40B4-BE49-F238E27FC236}">
                <a16:creationId xmlns:a16="http://schemas.microsoft.com/office/drawing/2014/main" id="{9B826B5E-D3F4-5D34-E30F-B88C2432DD37}"/>
              </a:ext>
            </a:extLst>
          </p:cNvPr>
          <p:cNvSpPr txBox="1"/>
          <p:nvPr/>
        </p:nvSpPr>
        <p:spPr>
          <a:xfrm>
            <a:off x="3126087" y="4714676"/>
            <a:ext cx="2221768" cy="369332"/>
          </a:xfrm>
          <a:prstGeom prst="rect">
            <a:avLst/>
          </a:prstGeom>
          <a:solidFill>
            <a:schemeClr val="bg1"/>
          </a:solidFill>
        </p:spPr>
        <p:txBody>
          <a:bodyPr wrap="square" rtlCol="0">
            <a:spAutoFit/>
          </a:bodyPr>
          <a:lstStyle/>
          <a:p>
            <a:r>
              <a:rPr lang="en-US" b="1" dirty="0"/>
              <a:t>HAPPY ELEMENTARY </a:t>
            </a:r>
          </a:p>
        </p:txBody>
      </p:sp>
      <p:sp>
        <p:nvSpPr>
          <p:cNvPr id="17" name="TextBox 16">
            <a:extLst>
              <a:ext uri="{FF2B5EF4-FFF2-40B4-BE49-F238E27FC236}">
                <a16:creationId xmlns:a16="http://schemas.microsoft.com/office/drawing/2014/main" id="{CC90F6A5-698B-CC66-8331-B6F134AB5794}"/>
              </a:ext>
            </a:extLst>
          </p:cNvPr>
          <p:cNvSpPr txBox="1"/>
          <p:nvPr/>
        </p:nvSpPr>
        <p:spPr>
          <a:xfrm>
            <a:off x="3126087" y="5433224"/>
            <a:ext cx="2221768" cy="369332"/>
          </a:xfrm>
          <a:prstGeom prst="rect">
            <a:avLst/>
          </a:prstGeom>
          <a:solidFill>
            <a:schemeClr val="bg1"/>
          </a:solidFill>
        </p:spPr>
        <p:txBody>
          <a:bodyPr wrap="square" rtlCol="0">
            <a:spAutoFit/>
          </a:bodyPr>
          <a:lstStyle/>
          <a:p>
            <a:r>
              <a:rPr lang="en-US" b="1" dirty="0"/>
              <a:t>HAPPY ELEMENTARY </a:t>
            </a:r>
          </a:p>
        </p:txBody>
      </p:sp>
      <p:sp>
        <p:nvSpPr>
          <p:cNvPr id="18" name="TextBox 17">
            <a:extLst>
              <a:ext uri="{FF2B5EF4-FFF2-40B4-BE49-F238E27FC236}">
                <a16:creationId xmlns:a16="http://schemas.microsoft.com/office/drawing/2014/main" id="{4F993B1B-04B4-790A-A7E8-12847C84B70F}"/>
              </a:ext>
            </a:extLst>
          </p:cNvPr>
          <p:cNvSpPr txBox="1"/>
          <p:nvPr/>
        </p:nvSpPr>
        <p:spPr>
          <a:xfrm>
            <a:off x="3126087" y="2811691"/>
            <a:ext cx="2221768" cy="369332"/>
          </a:xfrm>
          <a:prstGeom prst="rect">
            <a:avLst/>
          </a:prstGeom>
          <a:solidFill>
            <a:schemeClr val="bg1"/>
          </a:solidFill>
        </p:spPr>
        <p:txBody>
          <a:bodyPr wrap="square" rtlCol="0">
            <a:spAutoFit/>
          </a:bodyPr>
          <a:lstStyle/>
          <a:p>
            <a:r>
              <a:rPr lang="en-US" b="1" dirty="0"/>
              <a:t>HAPPY EEC </a:t>
            </a:r>
          </a:p>
        </p:txBody>
      </p:sp>
      <p:sp>
        <p:nvSpPr>
          <p:cNvPr id="19" name="TextBox 18">
            <a:extLst>
              <a:ext uri="{FF2B5EF4-FFF2-40B4-BE49-F238E27FC236}">
                <a16:creationId xmlns:a16="http://schemas.microsoft.com/office/drawing/2014/main" id="{C8BD78B6-4EB0-E43B-AC08-BE69187DC42A}"/>
              </a:ext>
            </a:extLst>
          </p:cNvPr>
          <p:cNvSpPr txBox="1"/>
          <p:nvPr/>
        </p:nvSpPr>
        <p:spPr>
          <a:xfrm>
            <a:off x="3126087" y="3530691"/>
            <a:ext cx="2221768" cy="369332"/>
          </a:xfrm>
          <a:prstGeom prst="rect">
            <a:avLst/>
          </a:prstGeom>
          <a:solidFill>
            <a:schemeClr val="bg1"/>
          </a:solidFill>
        </p:spPr>
        <p:txBody>
          <a:bodyPr wrap="square" rtlCol="0">
            <a:spAutoFit/>
          </a:bodyPr>
          <a:lstStyle/>
          <a:p>
            <a:r>
              <a:rPr lang="en-US" b="1" dirty="0"/>
              <a:t>HAPPY EEC </a:t>
            </a:r>
          </a:p>
        </p:txBody>
      </p:sp>
      <p:sp>
        <p:nvSpPr>
          <p:cNvPr id="20" name="TextBox 19">
            <a:extLst>
              <a:ext uri="{FF2B5EF4-FFF2-40B4-BE49-F238E27FC236}">
                <a16:creationId xmlns:a16="http://schemas.microsoft.com/office/drawing/2014/main" id="{75C274A6-5BA2-C21B-37FD-90A186C1486B}"/>
              </a:ext>
            </a:extLst>
          </p:cNvPr>
          <p:cNvSpPr txBox="1"/>
          <p:nvPr/>
        </p:nvSpPr>
        <p:spPr>
          <a:xfrm>
            <a:off x="3126087" y="4337210"/>
            <a:ext cx="2221768" cy="369332"/>
          </a:xfrm>
          <a:prstGeom prst="rect">
            <a:avLst/>
          </a:prstGeom>
          <a:solidFill>
            <a:schemeClr val="bg1"/>
          </a:solidFill>
        </p:spPr>
        <p:txBody>
          <a:bodyPr wrap="square" rtlCol="0">
            <a:spAutoFit/>
          </a:bodyPr>
          <a:lstStyle/>
          <a:p>
            <a:r>
              <a:rPr lang="en-US" b="1" dirty="0"/>
              <a:t>HAPPY EEC </a:t>
            </a:r>
          </a:p>
        </p:txBody>
      </p:sp>
      <p:sp>
        <p:nvSpPr>
          <p:cNvPr id="21" name="TextBox 20">
            <a:extLst>
              <a:ext uri="{FF2B5EF4-FFF2-40B4-BE49-F238E27FC236}">
                <a16:creationId xmlns:a16="http://schemas.microsoft.com/office/drawing/2014/main" id="{EAC732B3-864F-D8B0-AE11-0946A64951E3}"/>
              </a:ext>
            </a:extLst>
          </p:cNvPr>
          <p:cNvSpPr txBox="1"/>
          <p:nvPr/>
        </p:nvSpPr>
        <p:spPr>
          <a:xfrm>
            <a:off x="3126087" y="5114548"/>
            <a:ext cx="2221768" cy="369332"/>
          </a:xfrm>
          <a:prstGeom prst="rect">
            <a:avLst/>
          </a:prstGeom>
          <a:solidFill>
            <a:schemeClr val="bg1"/>
          </a:solidFill>
        </p:spPr>
        <p:txBody>
          <a:bodyPr wrap="square" rtlCol="0">
            <a:spAutoFit/>
          </a:bodyPr>
          <a:lstStyle/>
          <a:p>
            <a:r>
              <a:rPr lang="en-US" b="1" dirty="0"/>
              <a:t>HAPPY EEC </a:t>
            </a:r>
          </a:p>
        </p:txBody>
      </p:sp>
      <p:sp>
        <p:nvSpPr>
          <p:cNvPr id="22" name="TextBox 21">
            <a:extLst>
              <a:ext uri="{FF2B5EF4-FFF2-40B4-BE49-F238E27FC236}">
                <a16:creationId xmlns:a16="http://schemas.microsoft.com/office/drawing/2014/main" id="{3EDCCFEC-6669-0589-9FE4-A77B4633F50C}"/>
              </a:ext>
            </a:extLst>
          </p:cNvPr>
          <p:cNvSpPr txBox="1"/>
          <p:nvPr/>
        </p:nvSpPr>
        <p:spPr>
          <a:xfrm>
            <a:off x="3126087" y="5735266"/>
            <a:ext cx="2221768" cy="369332"/>
          </a:xfrm>
          <a:prstGeom prst="rect">
            <a:avLst/>
          </a:prstGeom>
          <a:solidFill>
            <a:schemeClr val="bg1"/>
          </a:solidFill>
        </p:spPr>
        <p:txBody>
          <a:bodyPr wrap="square" rtlCol="0">
            <a:spAutoFit/>
          </a:bodyPr>
          <a:lstStyle/>
          <a:p>
            <a:r>
              <a:rPr lang="en-US" b="1" dirty="0"/>
              <a:t>HAPPY EEC </a:t>
            </a:r>
          </a:p>
        </p:txBody>
      </p:sp>
      <p:sp>
        <p:nvSpPr>
          <p:cNvPr id="23" name="TextBox 22">
            <a:extLst>
              <a:ext uri="{FF2B5EF4-FFF2-40B4-BE49-F238E27FC236}">
                <a16:creationId xmlns:a16="http://schemas.microsoft.com/office/drawing/2014/main" id="{6853FAB5-81A6-5ADE-7411-353344ECC690}"/>
              </a:ext>
            </a:extLst>
          </p:cNvPr>
          <p:cNvSpPr txBox="1"/>
          <p:nvPr/>
        </p:nvSpPr>
        <p:spPr>
          <a:xfrm>
            <a:off x="1823761" y="1962364"/>
            <a:ext cx="2221768" cy="369332"/>
          </a:xfrm>
          <a:prstGeom prst="rect">
            <a:avLst/>
          </a:prstGeom>
          <a:solidFill>
            <a:schemeClr val="bg1"/>
          </a:solidFill>
        </p:spPr>
        <p:txBody>
          <a:bodyPr wrap="square" rtlCol="0">
            <a:spAutoFit/>
          </a:bodyPr>
          <a:lstStyle/>
          <a:p>
            <a:r>
              <a:rPr lang="en-US" b="1" dirty="0"/>
              <a:t>HAPPY ELEMENTARY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70018" y="2470136"/>
            <a:ext cx="5957200" cy="6069600"/>
          </a:xfrm>
          <a:custGeom>
            <a:avLst/>
            <a:gdLst/>
            <a:ahLst/>
            <a:cxnLst/>
            <a:rect l="l" t="t" r="r" b="b"/>
            <a:pathLst>
              <a:path w="5957200" h="6069600">
                <a:moveTo>
                  <a:pt x="0" y="0"/>
                </a:moveTo>
                <a:lnTo>
                  <a:pt x="5957200" y="0"/>
                </a:lnTo>
                <a:lnTo>
                  <a:pt x="5957200" y="6069601"/>
                </a:lnTo>
                <a:lnTo>
                  <a:pt x="0" y="6069601"/>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649502" y="365823"/>
            <a:ext cx="15370273" cy="940770"/>
          </a:xfrm>
          <a:prstGeom prst="rect">
            <a:avLst/>
          </a:prstGeom>
        </p:spPr>
        <p:txBody>
          <a:bodyPr lIns="0" tIns="0" rIns="0" bIns="0" rtlCol="0" anchor="t">
            <a:spAutoFit/>
          </a:bodyPr>
          <a:lstStyle/>
          <a:p>
            <a:pPr algn="ctr">
              <a:lnSpc>
                <a:spcPts val="7920"/>
              </a:lnSpc>
            </a:pPr>
            <a:r>
              <a:rPr lang="en-US" sz="6000" b="1">
                <a:solidFill>
                  <a:srgbClr val="000000"/>
                </a:solidFill>
                <a:latin typeface="Inter"/>
                <a:ea typeface="Inter"/>
                <a:cs typeface="Inter"/>
                <a:sym typeface="Inter"/>
              </a:rPr>
              <a:t>New Version for Newton FOH</a:t>
            </a:r>
          </a:p>
        </p:txBody>
      </p:sp>
      <p:sp>
        <p:nvSpPr>
          <p:cNvPr id="4" name="TextBox 4"/>
          <p:cNvSpPr txBox="1"/>
          <p:nvPr/>
        </p:nvSpPr>
        <p:spPr>
          <a:xfrm>
            <a:off x="8089262" y="2138134"/>
            <a:ext cx="8903338" cy="6419130"/>
          </a:xfrm>
          <a:prstGeom prst="rect">
            <a:avLst/>
          </a:prstGeom>
        </p:spPr>
        <p:txBody>
          <a:bodyPr wrap="square" lIns="0" tIns="0" rIns="0" bIns="0" rtlCol="0" anchor="t">
            <a:spAutoFit/>
          </a:bodyPr>
          <a:lstStyle/>
          <a:p>
            <a:pPr algn="ctr">
              <a:lnSpc>
                <a:spcPts val="4200"/>
              </a:lnSpc>
              <a:spcBef>
                <a:spcPct val="0"/>
              </a:spcBef>
            </a:pPr>
            <a:endParaRPr dirty="0"/>
          </a:p>
          <a:p>
            <a:pPr>
              <a:lnSpc>
                <a:spcPts val="4200"/>
              </a:lnSpc>
              <a:spcBef>
                <a:spcPct val="0"/>
              </a:spcBef>
            </a:pPr>
            <a:r>
              <a:rPr lang="en-US" sz="3000" spc="179" dirty="0">
                <a:solidFill>
                  <a:srgbClr val="000000"/>
                </a:solidFill>
                <a:latin typeface="Inter"/>
                <a:ea typeface="Inter"/>
                <a:cs typeface="Inter"/>
                <a:sym typeface="Inter"/>
              </a:rPr>
              <a:t>New POS version will be rolling 2025-2026 school year.</a:t>
            </a:r>
          </a:p>
          <a:p>
            <a:pPr>
              <a:lnSpc>
                <a:spcPts val="4200"/>
              </a:lnSpc>
              <a:spcBef>
                <a:spcPct val="0"/>
              </a:spcBef>
            </a:pPr>
            <a:r>
              <a:rPr lang="en-US" sz="3000" spc="179" dirty="0">
                <a:solidFill>
                  <a:srgbClr val="000000"/>
                </a:solidFill>
                <a:latin typeface="Inter"/>
                <a:ea typeface="Inter"/>
                <a:cs typeface="Inter"/>
                <a:sym typeface="Inter"/>
              </a:rPr>
              <a:t>	- Same functionality as old version with new features.</a:t>
            </a:r>
          </a:p>
          <a:p>
            <a:pPr algn="l">
              <a:lnSpc>
                <a:spcPts val="4200"/>
              </a:lnSpc>
              <a:spcBef>
                <a:spcPct val="0"/>
              </a:spcBef>
            </a:pPr>
            <a:endParaRPr lang="en-US" sz="3000" spc="179" dirty="0">
              <a:solidFill>
                <a:srgbClr val="000000"/>
              </a:solidFill>
              <a:latin typeface="Inter"/>
              <a:ea typeface="Inter"/>
              <a:cs typeface="Inter"/>
              <a:sym typeface="Inter"/>
            </a:endParaRPr>
          </a:p>
          <a:p>
            <a:pPr algn="l">
              <a:lnSpc>
                <a:spcPts val="4200"/>
              </a:lnSpc>
              <a:spcBef>
                <a:spcPct val="0"/>
              </a:spcBef>
            </a:pPr>
            <a:r>
              <a:rPr lang="en-US" sz="3000" spc="179" dirty="0">
                <a:solidFill>
                  <a:srgbClr val="000000"/>
                </a:solidFill>
                <a:latin typeface="Inter"/>
                <a:ea typeface="Inter"/>
                <a:cs typeface="Inter"/>
                <a:sym typeface="Inter"/>
              </a:rPr>
              <a:t>New features added</a:t>
            </a:r>
          </a:p>
          <a:p>
            <a:pPr algn="l">
              <a:lnSpc>
                <a:spcPts val="4200"/>
              </a:lnSpc>
              <a:spcBef>
                <a:spcPct val="0"/>
              </a:spcBef>
            </a:pPr>
            <a:r>
              <a:rPr lang="en-US" sz="3000" spc="179" dirty="0">
                <a:solidFill>
                  <a:srgbClr val="000000"/>
                </a:solidFill>
                <a:latin typeface="Inter"/>
                <a:ea typeface="Inter"/>
                <a:cs typeface="Inter"/>
                <a:sym typeface="Inter"/>
              </a:rPr>
              <a:t>     - Updated Interface with enhanced view</a:t>
            </a:r>
          </a:p>
          <a:p>
            <a:pPr algn="l">
              <a:lnSpc>
                <a:spcPts val="4200"/>
              </a:lnSpc>
              <a:spcBef>
                <a:spcPct val="0"/>
              </a:spcBef>
            </a:pPr>
            <a:r>
              <a:rPr lang="en-US" sz="3000" spc="179" dirty="0">
                <a:solidFill>
                  <a:srgbClr val="000000"/>
                </a:solidFill>
                <a:latin typeface="Inter"/>
                <a:ea typeface="Inter"/>
                <a:cs typeface="Inter"/>
                <a:sym typeface="Inter"/>
              </a:rPr>
              <a:t>     - Zooming feature </a:t>
            </a:r>
          </a:p>
          <a:p>
            <a:pPr algn="l">
              <a:lnSpc>
                <a:spcPts val="4200"/>
              </a:lnSpc>
              <a:spcBef>
                <a:spcPct val="0"/>
              </a:spcBef>
            </a:pPr>
            <a:r>
              <a:rPr lang="en-US" sz="3000" spc="179" dirty="0">
                <a:solidFill>
                  <a:srgbClr val="000000"/>
                </a:solidFill>
                <a:latin typeface="Inter"/>
                <a:ea typeface="Inter"/>
                <a:cs typeface="Inter"/>
                <a:sym typeface="Inter"/>
              </a:rPr>
              <a:t>     - Simplified classroom selection</a:t>
            </a:r>
          </a:p>
          <a:p>
            <a:pPr algn="l">
              <a:lnSpc>
                <a:spcPts val="4200"/>
              </a:lnSpc>
              <a:spcBef>
                <a:spcPct val="0"/>
              </a:spcBef>
            </a:pPr>
            <a:r>
              <a:rPr lang="en-US" sz="3000" spc="179" dirty="0">
                <a:solidFill>
                  <a:srgbClr val="000000"/>
                </a:solidFill>
                <a:latin typeface="Inter"/>
                <a:ea typeface="Inter"/>
                <a:cs typeface="Inter"/>
                <a:sym typeface="Inter"/>
              </a:rPr>
              <a:t>    </a:t>
            </a:r>
          </a:p>
          <a:p>
            <a:pPr algn="ctr">
              <a:lnSpc>
                <a:spcPts val="4200"/>
              </a:lnSpc>
              <a:spcBef>
                <a:spcPct val="0"/>
              </a:spcBef>
            </a:pPr>
            <a:endParaRPr lang="en-US" sz="3000" spc="179" dirty="0">
              <a:solidFill>
                <a:srgbClr val="000000"/>
              </a:solidFill>
              <a:latin typeface="Inter"/>
              <a:ea typeface="Inter"/>
              <a:cs typeface="Inter"/>
              <a:sym typeface="Inte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F07473-7673-25D2-17A0-0E82BBCCE707}"/>
              </a:ext>
            </a:extLst>
          </p:cNvPr>
          <p:cNvSpPr>
            <a:spLocks noGrp="1"/>
          </p:cNvSpPr>
          <p:nvPr>
            <p:ph type="sldNum" sz="quarter" idx="12"/>
          </p:nvPr>
        </p:nvSpPr>
        <p:spPr/>
        <p:txBody>
          <a:bodyPr/>
          <a:lstStyle/>
          <a:p>
            <a:fld id="{B6F15528-21DE-4FAA-801E-634DDDAF4B2B}" type="slidenum">
              <a:rPr lang="en-US" smtClean="0"/>
              <a:pPr/>
              <a:t>28</a:t>
            </a:fld>
            <a:endParaRPr lang="en-US"/>
          </a:p>
        </p:txBody>
      </p:sp>
      <p:pic>
        <p:nvPicPr>
          <p:cNvPr id="13" name="Picture 12">
            <a:extLst>
              <a:ext uri="{FF2B5EF4-FFF2-40B4-BE49-F238E27FC236}">
                <a16:creationId xmlns:a16="http://schemas.microsoft.com/office/drawing/2014/main" id="{521EEC92-6AE8-89F3-AAA7-32A2AE534B47}"/>
              </a:ext>
            </a:extLst>
          </p:cNvPr>
          <p:cNvPicPr>
            <a:picLocks noChangeAspect="1"/>
          </p:cNvPicPr>
          <p:nvPr/>
        </p:nvPicPr>
        <p:blipFill>
          <a:blip r:embed="rId2"/>
          <a:stretch>
            <a:fillRect/>
          </a:stretch>
        </p:blipFill>
        <p:spPr>
          <a:xfrm>
            <a:off x="1121487" y="1196475"/>
            <a:ext cx="7565313" cy="4260923"/>
          </a:xfrm>
          <a:prstGeom prst="rect">
            <a:avLst/>
          </a:prstGeom>
        </p:spPr>
      </p:pic>
      <p:pic>
        <p:nvPicPr>
          <p:cNvPr id="15" name="Picture 14">
            <a:extLst>
              <a:ext uri="{FF2B5EF4-FFF2-40B4-BE49-F238E27FC236}">
                <a16:creationId xmlns:a16="http://schemas.microsoft.com/office/drawing/2014/main" id="{12273D9F-44B4-0CD4-5E1F-3C6DAAAECF4C}"/>
              </a:ext>
            </a:extLst>
          </p:cNvPr>
          <p:cNvPicPr>
            <a:picLocks noChangeAspect="1"/>
          </p:cNvPicPr>
          <p:nvPr/>
        </p:nvPicPr>
        <p:blipFill>
          <a:blip r:embed="rId3"/>
          <a:stretch>
            <a:fillRect/>
          </a:stretch>
        </p:blipFill>
        <p:spPr>
          <a:xfrm>
            <a:off x="1121487" y="5618444"/>
            <a:ext cx="7565313" cy="4250797"/>
          </a:xfrm>
          <a:prstGeom prst="rect">
            <a:avLst/>
          </a:prstGeom>
        </p:spPr>
      </p:pic>
      <p:sp>
        <p:nvSpPr>
          <p:cNvPr id="3" name="TextBox 4">
            <a:extLst>
              <a:ext uri="{FF2B5EF4-FFF2-40B4-BE49-F238E27FC236}">
                <a16:creationId xmlns:a16="http://schemas.microsoft.com/office/drawing/2014/main" id="{5A7D3D86-7217-003A-D0A3-25ED1C56CA79}"/>
              </a:ext>
            </a:extLst>
          </p:cNvPr>
          <p:cNvSpPr txBox="1"/>
          <p:nvPr/>
        </p:nvSpPr>
        <p:spPr>
          <a:xfrm>
            <a:off x="10152774" y="1585293"/>
            <a:ext cx="7013739" cy="4264694"/>
          </a:xfrm>
          <a:prstGeom prst="rect">
            <a:avLst/>
          </a:prstGeom>
        </p:spPr>
        <p:txBody>
          <a:bodyPr wrap="square" lIns="0" tIns="0" rIns="0" bIns="0" rtlCol="0" anchor="t">
            <a:spAutoFit/>
          </a:bodyPr>
          <a:lstStyle/>
          <a:p>
            <a:pPr algn="ctr">
              <a:lnSpc>
                <a:spcPts val="4200"/>
              </a:lnSpc>
              <a:spcBef>
                <a:spcPct val="0"/>
              </a:spcBef>
            </a:pPr>
            <a:endParaRPr dirty="0"/>
          </a:p>
          <a:p>
            <a:pPr>
              <a:lnSpc>
                <a:spcPts val="4200"/>
              </a:lnSpc>
              <a:spcBef>
                <a:spcPct val="0"/>
              </a:spcBef>
            </a:pPr>
            <a:r>
              <a:rPr lang="en-US" sz="3000" spc="179" dirty="0">
                <a:solidFill>
                  <a:srgbClr val="000000"/>
                </a:solidFill>
                <a:latin typeface="Inter"/>
                <a:ea typeface="Inter"/>
                <a:cs typeface="Inter"/>
                <a:sym typeface="Inter"/>
              </a:rPr>
              <a:t>Updated Interface with enhanced view</a:t>
            </a:r>
          </a:p>
          <a:p>
            <a:pPr algn="l">
              <a:lnSpc>
                <a:spcPts val="4200"/>
              </a:lnSpc>
              <a:spcBef>
                <a:spcPct val="0"/>
              </a:spcBef>
            </a:pPr>
            <a:r>
              <a:rPr lang="en-US" sz="3000" spc="179" dirty="0">
                <a:solidFill>
                  <a:srgbClr val="000000"/>
                </a:solidFill>
                <a:latin typeface="Inter"/>
                <a:ea typeface="Inter"/>
                <a:cs typeface="Inter"/>
                <a:sym typeface="Inter"/>
              </a:rPr>
              <a:t>     - Zoom feature </a:t>
            </a:r>
          </a:p>
          <a:p>
            <a:pPr algn="l">
              <a:lnSpc>
                <a:spcPts val="4200"/>
              </a:lnSpc>
              <a:spcBef>
                <a:spcPct val="0"/>
              </a:spcBef>
            </a:pPr>
            <a:r>
              <a:rPr lang="en-US" sz="3000" spc="179" dirty="0">
                <a:solidFill>
                  <a:srgbClr val="000000"/>
                </a:solidFill>
                <a:latin typeface="Inter"/>
                <a:ea typeface="Inter"/>
                <a:cs typeface="Inter"/>
                <a:sym typeface="Inter"/>
              </a:rPr>
              <a:t>		- Screen size can be adjusted by tapping the magnifying glass key button</a:t>
            </a:r>
          </a:p>
          <a:p>
            <a:pPr algn="l">
              <a:lnSpc>
                <a:spcPts val="4200"/>
              </a:lnSpc>
              <a:spcBef>
                <a:spcPct val="0"/>
              </a:spcBef>
            </a:pPr>
            <a:r>
              <a:rPr lang="en-US" sz="3000" spc="179" dirty="0">
                <a:solidFill>
                  <a:srgbClr val="000000"/>
                </a:solidFill>
                <a:latin typeface="Inter"/>
                <a:ea typeface="Inter"/>
                <a:cs typeface="Inter"/>
                <a:sym typeface="Inter"/>
              </a:rPr>
              <a:t>     </a:t>
            </a:r>
          </a:p>
        </p:txBody>
      </p:sp>
      <p:sp>
        <p:nvSpPr>
          <p:cNvPr id="4" name="TextBox 3">
            <a:extLst>
              <a:ext uri="{FF2B5EF4-FFF2-40B4-BE49-F238E27FC236}">
                <a16:creationId xmlns:a16="http://schemas.microsoft.com/office/drawing/2014/main" id="{E165EBF5-6693-23AC-8386-543E6925C614}"/>
              </a:ext>
            </a:extLst>
          </p:cNvPr>
          <p:cNvSpPr txBox="1"/>
          <p:nvPr/>
        </p:nvSpPr>
        <p:spPr>
          <a:xfrm>
            <a:off x="2738510" y="94046"/>
            <a:ext cx="11277600" cy="984885"/>
          </a:xfrm>
          <a:prstGeom prst="rect">
            <a:avLst/>
          </a:prstGeom>
          <a:noFill/>
        </p:spPr>
        <p:txBody>
          <a:bodyPr wrap="square">
            <a:spAutoFit/>
          </a:bodyPr>
          <a:lstStyle/>
          <a:p>
            <a:pPr algn="ctr">
              <a:lnSpc>
                <a:spcPts val="7920"/>
              </a:lnSpc>
            </a:pPr>
            <a:r>
              <a:rPr lang="en-US" sz="4400" b="1" dirty="0">
                <a:solidFill>
                  <a:srgbClr val="000000"/>
                </a:solidFill>
                <a:latin typeface="Inter"/>
                <a:ea typeface="Inter"/>
                <a:cs typeface="Inter"/>
                <a:sym typeface="Inter"/>
              </a:rPr>
              <a:t>New Version for Newton FOH-Continued</a:t>
            </a:r>
          </a:p>
        </p:txBody>
      </p:sp>
      <p:pic>
        <p:nvPicPr>
          <p:cNvPr id="6" name="Picture 5">
            <a:extLst>
              <a:ext uri="{FF2B5EF4-FFF2-40B4-BE49-F238E27FC236}">
                <a16:creationId xmlns:a16="http://schemas.microsoft.com/office/drawing/2014/main" id="{B5AA79D0-E492-5B13-F835-C48AD4814764}"/>
              </a:ext>
            </a:extLst>
          </p:cNvPr>
          <p:cNvPicPr>
            <a:picLocks noChangeAspect="1"/>
          </p:cNvPicPr>
          <p:nvPr/>
        </p:nvPicPr>
        <p:blipFill>
          <a:blip r:embed="rId4"/>
          <a:stretch>
            <a:fillRect/>
          </a:stretch>
        </p:blipFill>
        <p:spPr>
          <a:xfrm>
            <a:off x="9238375" y="7007576"/>
            <a:ext cx="4839375" cy="981212"/>
          </a:xfrm>
          <a:prstGeom prst="rect">
            <a:avLst/>
          </a:prstGeom>
        </p:spPr>
      </p:pic>
      <p:sp>
        <p:nvSpPr>
          <p:cNvPr id="7" name="Arrow: Down 6">
            <a:extLst>
              <a:ext uri="{FF2B5EF4-FFF2-40B4-BE49-F238E27FC236}">
                <a16:creationId xmlns:a16="http://schemas.microsoft.com/office/drawing/2014/main" id="{56FD0253-BEE5-E293-0583-98ABD026FA5E}"/>
              </a:ext>
            </a:extLst>
          </p:cNvPr>
          <p:cNvSpPr/>
          <p:nvPr/>
        </p:nvSpPr>
        <p:spPr>
          <a:xfrm rot="17449341">
            <a:off x="7772004" y="5279442"/>
            <a:ext cx="457200" cy="2482022"/>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7920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9B8AF7D-BA64-1AAB-18F7-8AE3A240786F}"/>
              </a:ext>
            </a:extLst>
          </p:cNvPr>
          <p:cNvSpPr txBox="1"/>
          <p:nvPr/>
        </p:nvSpPr>
        <p:spPr>
          <a:xfrm>
            <a:off x="2738510" y="94046"/>
            <a:ext cx="11277600" cy="984885"/>
          </a:xfrm>
          <a:prstGeom prst="rect">
            <a:avLst/>
          </a:prstGeom>
          <a:noFill/>
        </p:spPr>
        <p:txBody>
          <a:bodyPr wrap="square">
            <a:spAutoFit/>
          </a:bodyPr>
          <a:lstStyle/>
          <a:p>
            <a:pPr algn="ctr">
              <a:lnSpc>
                <a:spcPts val="7920"/>
              </a:lnSpc>
            </a:pPr>
            <a:r>
              <a:rPr lang="en-US" sz="4400" b="1" dirty="0">
                <a:solidFill>
                  <a:srgbClr val="000000"/>
                </a:solidFill>
                <a:latin typeface="Inter"/>
                <a:ea typeface="Inter"/>
                <a:cs typeface="Inter"/>
                <a:sym typeface="Inter"/>
              </a:rPr>
              <a:t>New Version for Newton FOH-Continued</a:t>
            </a:r>
          </a:p>
        </p:txBody>
      </p:sp>
      <p:pic>
        <p:nvPicPr>
          <p:cNvPr id="17" name="Picture 16">
            <a:extLst>
              <a:ext uri="{FF2B5EF4-FFF2-40B4-BE49-F238E27FC236}">
                <a16:creationId xmlns:a16="http://schemas.microsoft.com/office/drawing/2014/main" id="{6AF9AFD5-79D0-47C1-22A3-D1C5CB1BE09B}"/>
              </a:ext>
            </a:extLst>
          </p:cNvPr>
          <p:cNvPicPr>
            <a:picLocks noChangeAspect="1"/>
          </p:cNvPicPr>
          <p:nvPr/>
        </p:nvPicPr>
        <p:blipFill>
          <a:blip r:embed="rId3"/>
          <a:stretch>
            <a:fillRect/>
          </a:stretch>
        </p:blipFill>
        <p:spPr>
          <a:xfrm>
            <a:off x="507742" y="5839036"/>
            <a:ext cx="7476198" cy="4212437"/>
          </a:xfrm>
          <a:prstGeom prst="rect">
            <a:avLst/>
          </a:prstGeom>
        </p:spPr>
      </p:pic>
      <p:pic>
        <p:nvPicPr>
          <p:cNvPr id="19" name="Picture 18">
            <a:extLst>
              <a:ext uri="{FF2B5EF4-FFF2-40B4-BE49-F238E27FC236}">
                <a16:creationId xmlns:a16="http://schemas.microsoft.com/office/drawing/2014/main" id="{02DF8ADA-48D7-DCED-0BBF-1AA0C149162D}"/>
              </a:ext>
            </a:extLst>
          </p:cNvPr>
          <p:cNvPicPr>
            <a:picLocks noChangeAspect="1"/>
          </p:cNvPicPr>
          <p:nvPr/>
        </p:nvPicPr>
        <p:blipFill>
          <a:blip r:embed="rId4"/>
          <a:stretch>
            <a:fillRect/>
          </a:stretch>
        </p:blipFill>
        <p:spPr>
          <a:xfrm>
            <a:off x="507742" y="1337740"/>
            <a:ext cx="7534753" cy="4242487"/>
          </a:xfrm>
          <a:prstGeom prst="rect">
            <a:avLst/>
          </a:prstGeom>
        </p:spPr>
      </p:pic>
      <p:pic>
        <p:nvPicPr>
          <p:cNvPr id="21" name="Picture 20">
            <a:extLst>
              <a:ext uri="{FF2B5EF4-FFF2-40B4-BE49-F238E27FC236}">
                <a16:creationId xmlns:a16="http://schemas.microsoft.com/office/drawing/2014/main" id="{61AB96C0-A781-BD11-9A57-E319848C592D}"/>
              </a:ext>
            </a:extLst>
          </p:cNvPr>
          <p:cNvPicPr>
            <a:picLocks noChangeAspect="1"/>
          </p:cNvPicPr>
          <p:nvPr/>
        </p:nvPicPr>
        <p:blipFill>
          <a:blip r:embed="rId5"/>
          <a:stretch>
            <a:fillRect/>
          </a:stretch>
        </p:blipFill>
        <p:spPr>
          <a:xfrm>
            <a:off x="8515044" y="7140123"/>
            <a:ext cx="4839375" cy="981212"/>
          </a:xfrm>
          <a:prstGeom prst="rect">
            <a:avLst/>
          </a:prstGeom>
        </p:spPr>
      </p:pic>
      <p:sp>
        <p:nvSpPr>
          <p:cNvPr id="22" name="Arrow: Down 21">
            <a:extLst>
              <a:ext uri="{FF2B5EF4-FFF2-40B4-BE49-F238E27FC236}">
                <a16:creationId xmlns:a16="http://schemas.microsoft.com/office/drawing/2014/main" id="{435AEA6C-9101-4108-13A6-2D5CA205FE11}"/>
              </a:ext>
            </a:extLst>
          </p:cNvPr>
          <p:cNvSpPr/>
          <p:nvPr/>
        </p:nvSpPr>
        <p:spPr>
          <a:xfrm rot="17570704">
            <a:off x="7048673" y="5411989"/>
            <a:ext cx="457200" cy="2482022"/>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4">
            <a:extLst>
              <a:ext uri="{FF2B5EF4-FFF2-40B4-BE49-F238E27FC236}">
                <a16:creationId xmlns:a16="http://schemas.microsoft.com/office/drawing/2014/main" id="{2BDC4134-E5AA-7A54-825A-6D2628016152}"/>
              </a:ext>
            </a:extLst>
          </p:cNvPr>
          <p:cNvSpPr txBox="1"/>
          <p:nvPr/>
        </p:nvSpPr>
        <p:spPr>
          <a:xfrm>
            <a:off x="10152774" y="1585293"/>
            <a:ext cx="7013739" cy="3726085"/>
          </a:xfrm>
          <a:prstGeom prst="rect">
            <a:avLst/>
          </a:prstGeom>
        </p:spPr>
        <p:txBody>
          <a:bodyPr wrap="square" lIns="0" tIns="0" rIns="0" bIns="0" rtlCol="0" anchor="t">
            <a:spAutoFit/>
          </a:bodyPr>
          <a:lstStyle/>
          <a:p>
            <a:pPr algn="ctr">
              <a:lnSpc>
                <a:spcPts val="4200"/>
              </a:lnSpc>
              <a:spcBef>
                <a:spcPct val="0"/>
              </a:spcBef>
            </a:pPr>
            <a:endParaRPr dirty="0"/>
          </a:p>
          <a:p>
            <a:pPr>
              <a:lnSpc>
                <a:spcPts val="4200"/>
              </a:lnSpc>
              <a:spcBef>
                <a:spcPct val="0"/>
              </a:spcBef>
            </a:pPr>
            <a:r>
              <a:rPr lang="en-US" sz="3000" spc="179" dirty="0">
                <a:solidFill>
                  <a:srgbClr val="000000"/>
                </a:solidFill>
                <a:latin typeface="Inter"/>
                <a:ea typeface="Inter"/>
                <a:cs typeface="Inter"/>
                <a:sym typeface="Inter"/>
              </a:rPr>
              <a:t>Enhanced List View</a:t>
            </a:r>
          </a:p>
          <a:p>
            <a:pPr algn="l">
              <a:lnSpc>
                <a:spcPts val="4200"/>
              </a:lnSpc>
              <a:spcBef>
                <a:spcPct val="0"/>
              </a:spcBef>
            </a:pPr>
            <a:r>
              <a:rPr lang="en-US" sz="3000" spc="179" dirty="0">
                <a:solidFill>
                  <a:srgbClr val="000000"/>
                </a:solidFill>
                <a:latin typeface="Inter"/>
                <a:ea typeface="Inter"/>
                <a:cs typeface="Inter"/>
                <a:sym typeface="Inter"/>
              </a:rPr>
              <a:t>     - Zoom feature </a:t>
            </a:r>
          </a:p>
          <a:p>
            <a:pPr algn="l">
              <a:lnSpc>
                <a:spcPts val="4200"/>
              </a:lnSpc>
              <a:spcBef>
                <a:spcPct val="0"/>
              </a:spcBef>
            </a:pPr>
            <a:r>
              <a:rPr lang="en-US" sz="3000" spc="179" dirty="0">
                <a:solidFill>
                  <a:srgbClr val="000000"/>
                </a:solidFill>
                <a:latin typeface="Inter"/>
                <a:ea typeface="Inter"/>
                <a:cs typeface="Inter"/>
                <a:sym typeface="Inter"/>
              </a:rPr>
              <a:t>		- Screen size can be adjusted by tapping the magnifying glass key button</a:t>
            </a:r>
          </a:p>
          <a:p>
            <a:pPr algn="l">
              <a:lnSpc>
                <a:spcPts val="4200"/>
              </a:lnSpc>
              <a:spcBef>
                <a:spcPct val="0"/>
              </a:spcBef>
            </a:pPr>
            <a:r>
              <a:rPr lang="en-US" sz="3000" spc="179" dirty="0">
                <a:solidFill>
                  <a:srgbClr val="000000"/>
                </a:solidFill>
                <a:latin typeface="Inter"/>
                <a:ea typeface="Inter"/>
                <a:cs typeface="Inter"/>
                <a:sym typeface="Inter"/>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133221" y="-1509729"/>
            <a:ext cx="11897131" cy="1179672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6911722" y="807947"/>
            <a:ext cx="695155" cy="775528"/>
          </a:xfrm>
          <a:custGeom>
            <a:avLst/>
            <a:gdLst/>
            <a:ahLst/>
            <a:cxnLst/>
            <a:rect l="l" t="t" r="r" b="b"/>
            <a:pathLst>
              <a:path w="695155" h="775528">
                <a:moveTo>
                  <a:pt x="0" y="0"/>
                </a:moveTo>
                <a:lnTo>
                  <a:pt x="695156" y="0"/>
                </a:lnTo>
                <a:lnTo>
                  <a:pt x="695156" y="775528"/>
                </a:lnTo>
                <a:lnTo>
                  <a:pt x="0" y="7755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4915347" y="3943828"/>
            <a:ext cx="9823924" cy="5314472"/>
          </a:xfrm>
          <a:custGeom>
            <a:avLst/>
            <a:gdLst/>
            <a:ahLst/>
            <a:cxnLst/>
            <a:rect l="l" t="t" r="r" b="b"/>
            <a:pathLst>
              <a:path w="9823924" h="5314472">
                <a:moveTo>
                  <a:pt x="0" y="0"/>
                </a:moveTo>
                <a:lnTo>
                  <a:pt x="9823924" y="0"/>
                </a:lnTo>
                <a:lnTo>
                  <a:pt x="9823924" y="5314472"/>
                </a:lnTo>
                <a:lnTo>
                  <a:pt x="0" y="5314472"/>
                </a:lnTo>
                <a:lnTo>
                  <a:pt x="0" y="0"/>
                </a:lnTo>
                <a:close/>
              </a:path>
            </a:pathLst>
          </a:custGeom>
          <a:blipFill>
            <a:blip r:embed="rId4"/>
            <a:stretch>
              <a:fillRect t="-513"/>
            </a:stretch>
          </a:blipFill>
        </p:spPr>
        <p:txBody>
          <a:bodyPr/>
          <a:lstStyle/>
          <a:p>
            <a:endParaRPr lang="en-US"/>
          </a:p>
        </p:txBody>
      </p:sp>
      <p:sp>
        <p:nvSpPr>
          <p:cNvPr id="7" name="TextBox 7"/>
          <p:cNvSpPr txBox="1"/>
          <p:nvPr/>
        </p:nvSpPr>
        <p:spPr>
          <a:xfrm>
            <a:off x="1410212" y="677980"/>
            <a:ext cx="8731491" cy="1974900"/>
          </a:xfrm>
          <a:prstGeom prst="rect">
            <a:avLst/>
          </a:prstGeom>
        </p:spPr>
        <p:txBody>
          <a:bodyPr lIns="0" tIns="0" rIns="0" bIns="0" rtlCol="0" anchor="t">
            <a:spAutoFit/>
          </a:bodyPr>
          <a:lstStyle/>
          <a:p>
            <a:pPr algn="ctr">
              <a:lnSpc>
                <a:spcPts val="7670"/>
              </a:lnSpc>
            </a:pPr>
            <a:r>
              <a:rPr lang="en-US" sz="6500" b="1">
                <a:solidFill>
                  <a:srgbClr val="000000"/>
                </a:solidFill>
                <a:latin typeface="Inter"/>
                <a:ea typeface="Inter"/>
                <a:cs typeface="Inter"/>
                <a:sym typeface="Inter"/>
              </a:rPr>
              <a:t>Day in the life of a Cafeteria Manager</a:t>
            </a:r>
          </a:p>
        </p:txBody>
      </p:sp>
      <p:sp>
        <p:nvSpPr>
          <p:cNvPr id="9" name="Slide Number Placeholder 8">
            <a:extLst>
              <a:ext uri="{FF2B5EF4-FFF2-40B4-BE49-F238E27FC236}">
                <a16:creationId xmlns:a16="http://schemas.microsoft.com/office/drawing/2014/main" id="{3C881D89-B2A6-4975-7A0B-3C14D1CC275A}"/>
              </a:ext>
            </a:extLst>
          </p:cNvPr>
          <p:cNvSpPr>
            <a:spLocks noGrp="1"/>
          </p:cNvSpPr>
          <p:nvPr>
            <p:ph type="sldNum" sz="quarter" idx="12"/>
          </p:nvPr>
        </p:nvSpPr>
        <p:spPr/>
        <p:txBody>
          <a:bodyPr/>
          <a:lstStyle/>
          <a:p>
            <a:fld id="{B6F15528-21DE-4FAA-801E-634DDDAF4B2B}"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574FB8-BF19-5608-F654-1CBA497322F5}"/>
              </a:ext>
            </a:extLst>
          </p:cNvPr>
          <p:cNvSpPr>
            <a:spLocks noGrp="1"/>
          </p:cNvSpPr>
          <p:nvPr>
            <p:ph type="sldNum" sz="quarter" idx="12"/>
          </p:nvPr>
        </p:nvSpPr>
        <p:spPr/>
        <p:txBody>
          <a:bodyPr/>
          <a:lstStyle/>
          <a:p>
            <a:fld id="{B6F15528-21DE-4FAA-801E-634DDDAF4B2B}" type="slidenum">
              <a:rPr lang="en-US" smtClean="0"/>
              <a:pPr/>
              <a:t>30</a:t>
            </a:fld>
            <a:endParaRPr lang="en-US"/>
          </a:p>
        </p:txBody>
      </p:sp>
      <p:pic>
        <p:nvPicPr>
          <p:cNvPr id="4" name="Picture 3">
            <a:extLst>
              <a:ext uri="{FF2B5EF4-FFF2-40B4-BE49-F238E27FC236}">
                <a16:creationId xmlns:a16="http://schemas.microsoft.com/office/drawing/2014/main" id="{09B3D2FE-A7A9-4064-0A62-8D8D39BD5E9C}"/>
              </a:ext>
            </a:extLst>
          </p:cNvPr>
          <p:cNvPicPr>
            <a:picLocks noChangeAspect="1"/>
          </p:cNvPicPr>
          <p:nvPr/>
        </p:nvPicPr>
        <p:blipFill>
          <a:blip r:embed="rId2"/>
          <a:stretch>
            <a:fillRect/>
          </a:stretch>
        </p:blipFill>
        <p:spPr>
          <a:xfrm>
            <a:off x="2277926" y="2012997"/>
            <a:ext cx="13732148" cy="7737329"/>
          </a:xfrm>
          <a:prstGeom prst="rect">
            <a:avLst/>
          </a:prstGeom>
        </p:spPr>
      </p:pic>
      <p:sp>
        <p:nvSpPr>
          <p:cNvPr id="6" name="TextBox 5">
            <a:extLst>
              <a:ext uri="{FF2B5EF4-FFF2-40B4-BE49-F238E27FC236}">
                <a16:creationId xmlns:a16="http://schemas.microsoft.com/office/drawing/2014/main" id="{DFED788A-38F4-25B0-DADF-B50EC7016F1A}"/>
              </a:ext>
            </a:extLst>
          </p:cNvPr>
          <p:cNvSpPr txBox="1"/>
          <p:nvPr/>
        </p:nvSpPr>
        <p:spPr>
          <a:xfrm>
            <a:off x="2637428" y="1012391"/>
            <a:ext cx="12098741" cy="659091"/>
          </a:xfrm>
          <a:prstGeom prst="rect">
            <a:avLst/>
          </a:prstGeom>
          <a:noFill/>
        </p:spPr>
        <p:txBody>
          <a:bodyPr wrap="square">
            <a:spAutoFit/>
          </a:bodyPr>
          <a:lstStyle/>
          <a:p>
            <a:pPr algn="ctr">
              <a:lnSpc>
                <a:spcPts val="4200"/>
              </a:lnSpc>
              <a:spcBef>
                <a:spcPct val="0"/>
              </a:spcBef>
            </a:pPr>
            <a:r>
              <a:rPr lang="en-US" sz="5400" spc="179" dirty="0">
                <a:solidFill>
                  <a:srgbClr val="000000"/>
                </a:solidFill>
                <a:latin typeface="Inter"/>
                <a:ea typeface="Inter"/>
                <a:cs typeface="Inter"/>
                <a:sym typeface="Inter"/>
              </a:rPr>
              <a:t> Simplified classroom selection</a:t>
            </a:r>
          </a:p>
        </p:txBody>
      </p:sp>
    </p:spTree>
    <p:extLst>
      <p:ext uri="{BB962C8B-B14F-4D97-AF65-F5344CB8AC3E}">
        <p14:creationId xmlns:p14="http://schemas.microsoft.com/office/powerpoint/2010/main" val="21504448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05853" y="461866"/>
            <a:ext cx="16908379" cy="8927252"/>
          </a:xfrm>
          <a:prstGeom prst="rect">
            <a:avLst/>
          </a:prstGeom>
        </p:spPr>
        <p:txBody>
          <a:bodyPr wrap="square" lIns="0" tIns="0" rIns="0" bIns="0" rtlCol="0" anchor="t">
            <a:spAutoFit/>
          </a:bodyPr>
          <a:lstStyle/>
          <a:p>
            <a:pPr algn="ctr">
              <a:lnSpc>
                <a:spcPts val="5337"/>
              </a:lnSpc>
              <a:spcBef>
                <a:spcPct val="0"/>
              </a:spcBef>
            </a:pPr>
            <a:r>
              <a:rPr lang="en-US" sz="3800" b="1" spc="68">
                <a:solidFill>
                  <a:srgbClr val="000000"/>
                </a:solidFill>
                <a:latin typeface="Inter"/>
                <a:ea typeface="Inter"/>
                <a:cs typeface="Inter"/>
                <a:sym typeface="Inter"/>
              </a:rPr>
              <a:t>EDITING MEAL COUNTS IN NEWTON – IMPORTANT REMINDER</a:t>
            </a:r>
          </a:p>
          <a:p>
            <a:pPr algn="ctr">
              <a:lnSpc>
                <a:spcPts val="3355"/>
              </a:lnSpc>
              <a:spcBef>
                <a:spcPct val="0"/>
              </a:spcBef>
            </a:pPr>
            <a:endParaRPr lang="en-US" sz="3812" spc="68">
              <a:solidFill>
                <a:srgbClr val="000000"/>
              </a:solidFill>
              <a:latin typeface="Inter"/>
              <a:ea typeface="Inter"/>
              <a:cs typeface="Inter"/>
              <a:sym typeface="Inter"/>
            </a:endParaRPr>
          </a:p>
          <a:p>
            <a:pPr algn="ctr">
              <a:lnSpc>
                <a:spcPts val="3355"/>
              </a:lnSpc>
            </a:pPr>
            <a:endParaRPr lang="en-US" sz="2396" spc="143">
              <a:solidFill>
                <a:srgbClr val="000000"/>
              </a:solidFill>
              <a:latin typeface="Inter"/>
              <a:ea typeface="Inter"/>
              <a:cs typeface="Inter"/>
              <a:sym typeface="Inter"/>
            </a:endParaRPr>
          </a:p>
          <a:p>
            <a:pPr marL="342900" indent="-342900">
              <a:lnSpc>
                <a:spcPts val="3355"/>
              </a:lnSpc>
              <a:buFont typeface="Arial" panose="020B0604020202020204" pitchFamily="34" charset="0"/>
              <a:buChar char="•"/>
            </a:pPr>
            <a:r>
              <a:rPr lang="en-US" sz="2350" spc="143">
                <a:solidFill>
                  <a:srgbClr val="000000"/>
                </a:solidFill>
                <a:latin typeface="Inter"/>
                <a:ea typeface="Inter"/>
                <a:cs typeface="Inter"/>
                <a:sym typeface="Inter"/>
              </a:rPr>
              <a:t>Sites allowed to edit meal count within the past 30 days</a:t>
            </a:r>
            <a:endParaRPr lang="en-US" sz="2396" spc="143">
              <a:solidFill>
                <a:srgbClr val="000000"/>
              </a:solidFill>
              <a:latin typeface="Inter"/>
              <a:ea typeface="Inter"/>
              <a:cs typeface="Inter"/>
              <a:sym typeface="Inter"/>
            </a:endParaRPr>
          </a:p>
          <a:p>
            <a:pPr marL="342900" indent="-342900">
              <a:lnSpc>
                <a:spcPts val="3355"/>
              </a:lnSpc>
              <a:buFont typeface="Arial" panose="020B0604020202020204" pitchFamily="34" charset="0"/>
              <a:buChar char="•"/>
            </a:pPr>
            <a:r>
              <a:rPr lang="en-US" sz="2350" spc="143">
                <a:solidFill>
                  <a:srgbClr val="000000"/>
                </a:solidFill>
                <a:latin typeface="Inter"/>
                <a:ea typeface="Inter"/>
                <a:cs typeface="Inter"/>
                <a:sym typeface="Inter"/>
              </a:rPr>
              <a:t>To edit Meal Count older than 30 days, you must:</a:t>
            </a:r>
            <a:endParaRPr lang="en-US" sz="2350" spc="143">
              <a:solidFill>
                <a:srgbClr val="000000"/>
              </a:solidFill>
              <a:latin typeface="Inter"/>
              <a:ea typeface="Inter"/>
              <a:cs typeface="Inter"/>
            </a:endParaRPr>
          </a:p>
          <a:p>
            <a:pPr>
              <a:lnSpc>
                <a:spcPts val="3354"/>
              </a:lnSpc>
            </a:pPr>
            <a:endParaRPr lang="en-US" sz="2350" spc="143">
              <a:solidFill>
                <a:srgbClr val="000000"/>
              </a:solidFill>
              <a:latin typeface="Inter"/>
              <a:ea typeface="Inter"/>
              <a:cs typeface="Inter"/>
            </a:endParaRPr>
          </a:p>
          <a:p>
            <a:pPr marL="342900" indent="-342900">
              <a:lnSpc>
                <a:spcPts val="3354"/>
              </a:lnSpc>
              <a:buFont typeface="Calibri" panose="020F0502020204030204" pitchFamily="34" charset="0"/>
              <a:buChar char="⁻"/>
            </a:pPr>
            <a:r>
              <a:rPr lang="en-US" sz="2350" spc="143">
                <a:solidFill>
                  <a:srgbClr val="000000"/>
                </a:solidFill>
                <a:latin typeface="Inter"/>
                <a:ea typeface="Inter"/>
                <a:cs typeface="Inter"/>
              </a:rPr>
              <a:t>Submit a </a:t>
            </a:r>
            <a:r>
              <a:rPr lang="en-US" sz="2350" b="1" spc="143">
                <a:solidFill>
                  <a:srgbClr val="000000"/>
                </a:solidFill>
                <a:latin typeface="Inter"/>
                <a:ea typeface="Inter"/>
                <a:cs typeface="Inter"/>
              </a:rPr>
              <a:t>"Service Now"</a:t>
            </a:r>
            <a:r>
              <a:rPr lang="en-US" sz="2350" spc="143">
                <a:solidFill>
                  <a:srgbClr val="000000"/>
                </a:solidFill>
                <a:latin typeface="Inter"/>
                <a:ea typeface="Inter"/>
                <a:cs typeface="Inter"/>
              </a:rPr>
              <a:t> (Describe in Detail) and your supervisor will be notified </a:t>
            </a:r>
          </a:p>
          <a:p>
            <a:pPr>
              <a:lnSpc>
                <a:spcPts val="3354"/>
              </a:lnSpc>
            </a:pPr>
            <a:endParaRPr lang="en-US" sz="2350" spc="143">
              <a:solidFill>
                <a:srgbClr val="000000"/>
              </a:solidFill>
              <a:latin typeface="Inter"/>
              <a:ea typeface="Inter"/>
              <a:cs typeface="Inter"/>
            </a:endParaRPr>
          </a:p>
          <a:p>
            <a:pPr>
              <a:lnSpc>
                <a:spcPts val="3355"/>
              </a:lnSpc>
              <a:spcBef>
                <a:spcPct val="0"/>
              </a:spcBef>
            </a:pPr>
            <a:r>
              <a:rPr lang="en-US" sz="2350" spc="143">
                <a:solidFill>
                  <a:srgbClr val="000000"/>
                </a:solidFill>
                <a:latin typeface="Inter"/>
                <a:ea typeface="Inter"/>
                <a:cs typeface="Inter"/>
                <a:sym typeface="Inter"/>
              </a:rPr>
              <a:t>This policy helps maintain data accuracy and accountability. </a:t>
            </a:r>
            <a:endParaRPr lang="en-US" sz="2350" spc="143">
              <a:solidFill>
                <a:srgbClr val="000000"/>
              </a:solidFill>
              <a:latin typeface="Inter"/>
              <a:ea typeface="Inter"/>
              <a:cs typeface="Inter"/>
            </a:endParaRPr>
          </a:p>
          <a:p>
            <a:pPr>
              <a:lnSpc>
                <a:spcPts val="3354"/>
              </a:lnSpc>
              <a:spcBef>
                <a:spcPct val="0"/>
              </a:spcBef>
            </a:pPr>
            <a:endParaRPr lang="en-US" sz="2350" spc="143">
              <a:solidFill>
                <a:srgbClr val="000000"/>
              </a:solidFill>
              <a:latin typeface="Inter"/>
              <a:ea typeface="Inter"/>
              <a:cs typeface="Inter"/>
            </a:endParaRPr>
          </a:p>
          <a:p>
            <a:pPr>
              <a:lnSpc>
                <a:spcPts val="3354"/>
              </a:lnSpc>
              <a:spcBef>
                <a:spcPct val="0"/>
              </a:spcBef>
            </a:pPr>
            <a:r>
              <a:rPr lang="en-US" sz="2350" spc="143">
                <a:solidFill>
                  <a:srgbClr val="000000"/>
                </a:solidFill>
                <a:latin typeface="Inter"/>
                <a:ea typeface="Inter"/>
                <a:cs typeface="Inter"/>
              </a:rPr>
              <a:t>Enter meal count daily to avoid losing meals. </a:t>
            </a:r>
          </a:p>
          <a:p>
            <a:pPr>
              <a:lnSpc>
                <a:spcPts val="3354"/>
              </a:lnSpc>
              <a:spcBef>
                <a:spcPct val="0"/>
              </a:spcBef>
            </a:pPr>
            <a:r>
              <a:rPr lang="en-US" sz="2350" spc="143">
                <a:solidFill>
                  <a:srgbClr val="000000"/>
                </a:solidFill>
                <a:latin typeface="Inter"/>
                <a:ea typeface="Inter"/>
                <a:cs typeface="Inter"/>
              </a:rPr>
              <a:t>Once claim is submitted, we can no longer add meals.</a:t>
            </a:r>
          </a:p>
          <a:p>
            <a:pPr algn="ctr">
              <a:lnSpc>
                <a:spcPts val="3354"/>
              </a:lnSpc>
              <a:spcBef>
                <a:spcPct val="0"/>
              </a:spcBef>
            </a:pPr>
            <a:endParaRPr lang="en-US" sz="2350" spc="143">
              <a:solidFill>
                <a:srgbClr val="000000"/>
              </a:solidFill>
              <a:latin typeface="Inter"/>
              <a:ea typeface="Inter"/>
              <a:cs typeface="Inter"/>
            </a:endParaRPr>
          </a:p>
          <a:p>
            <a:pPr algn="ctr">
              <a:lnSpc>
                <a:spcPts val="3355"/>
              </a:lnSpc>
              <a:spcBef>
                <a:spcPct val="0"/>
              </a:spcBef>
            </a:pPr>
            <a:endParaRPr lang="en-US" sz="2396" spc="143">
              <a:solidFill>
                <a:srgbClr val="000000"/>
              </a:solidFill>
              <a:latin typeface="Inter"/>
              <a:ea typeface="Inter"/>
              <a:cs typeface="Inter"/>
              <a:sym typeface="Inter"/>
            </a:endParaRPr>
          </a:p>
          <a:p>
            <a:pPr algn="ctr">
              <a:lnSpc>
                <a:spcPts val="3355"/>
              </a:lnSpc>
              <a:spcBef>
                <a:spcPct val="0"/>
              </a:spcBef>
            </a:pPr>
            <a:endParaRPr lang="en-US" sz="2396" spc="143">
              <a:solidFill>
                <a:srgbClr val="000000"/>
              </a:solidFill>
              <a:latin typeface="Inter"/>
              <a:ea typeface="Inter"/>
              <a:cs typeface="Inter"/>
              <a:sym typeface="Inter"/>
            </a:endParaRPr>
          </a:p>
          <a:p>
            <a:pPr algn="ctr">
              <a:lnSpc>
                <a:spcPts val="3355"/>
              </a:lnSpc>
              <a:spcBef>
                <a:spcPct val="0"/>
              </a:spcBef>
            </a:pPr>
            <a:endParaRPr lang="en-US" sz="2396" spc="143">
              <a:solidFill>
                <a:srgbClr val="000000"/>
              </a:solidFill>
              <a:latin typeface="Inter"/>
              <a:ea typeface="Inter"/>
              <a:cs typeface="Inter"/>
              <a:sym typeface="Inter"/>
            </a:endParaRPr>
          </a:p>
          <a:p>
            <a:pPr algn="ctr">
              <a:lnSpc>
                <a:spcPts val="3355"/>
              </a:lnSpc>
              <a:spcBef>
                <a:spcPct val="0"/>
              </a:spcBef>
            </a:pPr>
            <a:endParaRPr lang="en-US" sz="2396" spc="143">
              <a:solidFill>
                <a:srgbClr val="000000"/>
              </a:solidFill>
              <a:latin typeface="Inter"/>
              <a:ea typeface="Inter"/>
              <a:cs typeface="Inter"/>
              <a:sym typeface="Inter"/>
            </a:endParaRPr>
          </a:p>
          <a:p>
            <a:pPr algn="ctr">
              <a:lnSpc>
                <a:spcPts val="3355"/>
              </a:lnSpc>
              <a:spcBef>
                <a:spcPct val="0"/>
              </a:spcBef>
            </a:pPr>
            <a:endParaRPr lang="en-US" sz="2396" spc="143">
              <a:solidFill>
                <a:srgbClr val="000000"/>
              </a:solidFill>
              <a:latin typeface="Inter"/>
              <a:ea typeface="Inter"/>
              <a:cs typeface="Inter"/>
              <a:sym typeface="Inter"/>
            </a:endParaRPr>
          </a:p>
          <a:p>
            <a:pPr algn="ctr">
              <a:lnSpc>
                <a:spcPts val="3355"/>
              </a:lnSpc>
              <a:spcBef>
                <a:spcPct val="0"/>
              </a:spcBef>
            </a:pPr>
            <a:endParaRPr lang="en-US" sz="2396" spc="143">
              <a:solidFill>
                <a:srgbClr val="000000"/>
              </a:solidFill>
              <a:latin typeface="Inter"/>
              <a:ea typeface="Inter"/>
              <a:cs typeface="Inter"/>
            </a:endParaRPr>
          </a:p>
          <a:p>
            <a:pPr algn="ctr">
              <a:lnSpc>
                <a:spcPts val="3355"/>
              </a:lnSpc>
              <a:spcBef>
                <a:spcPct val="0"/>
              </a:spcBef>
            </a:pPr>
            <a:endParaRPr lang="en-US" sz="2396" spc="143">
              <a:solidFill>
                <a:srgbClr val="000000"/>
              </a:solidFill>
              <a:latin typeface="Inter"/>
              <a:ea typeface="Inter"/>
              <a:cs typeface="Inter"/>
            </a:endParaRPr>
          </a:p>
        </p:txBody>
      </p:sp>
      <p:sp>
        <p:nvSpPr>
          <p:cNvPr id="3" name="Freeform 3"/>
          <p:cNvSpPr/>
          <p:nvPr/>
        </p:nvSpPr>
        <p:spPr>
          <a:xfrm>
            <a:off x="6449282" y="6328578"/>
            <a:ext cx="5726676" cy="3496555"/>
          </a:xfrm>
          <a:custGeom>
            <a:avLst/>
            <a:gdLst/>
            <a:ahLst/>
            <a:cxnLst/>
            <a:rect l="l" t="t" r="r" b="b"/>
            <a:pathLst>
              <a:path w="4694069" h="3127424">
                <a:moveTo>
                  <a:pt x="0" y="0"/>
                </a:moveTo>
                <a:lnTo>
                  <a:pt x="4694070" y="0"/>
                </a:lnTo>
                <a:lnTo>
                  <a:pt x="4694070" y="3127424"/>
                </a:lnTo>
                <a:lnTo>
                  <a:pt x="0" y="3127424"/>
                </a:lnTo>
                <a:lnTo>
                  <a:pt x="0" y="0"/>
                </a:lnTo>
                <a:close/>
              </a:path>
            </a:pathLst>
          </a:custGeom>
          <a:blipFill>
            <a:blip r:embed="rId3"/>
            <a:stretch>
              <a:fillRect/>
            </a:stretch>
          </a:blipFill>
        </p:spPr>
        <p:txBody>
          <a:bodyPr/>
          <a:lstStyle/>
          <a:p>
            <a:endParaRPr lang="en-US"/>
          </a:p>
        </p:txBody>
      </p:sp>
    </p:spTree>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1C295-E4C1-3965-D433-244539EFFBF8}"/>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666ABC9-E319-9B7A-4FB7-33ED7F6C3F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ketchy line">
            <a:extLst>
              <a:ext uri="{FF2B5EF4-FFF2-40B4-BE49-F238E27FC236}">
                <a16:creationId xmlns:a16="http://schemas.microsoft.com/office/drawing/2014/main" id="{8C2F55FE-2D97-DB93-B5CF-EC1F99FA5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505956" y="7938849"/>
            <a:ext cx="2331720" cy="27432"/>
          </a:xfrm>
          <a:custGeom>
            <a:avLst/>
            <a:gdLst>
              <a:gd name="connsiteX0" fmla="*/ 0 w 2331720"/>
              <a:gd name="connsiteY0" fmla="*/ 0 h 27432"/>
              <a:gd name="connsiteX1" fmla="*/ 559613 w 2331720"/>
              <a:gd name="connsiteY1" fmla="*/ 0 h 27432"/>
              <a:gd name="connsiteX2" fmla="*/ 1142543 w 2331720"/>
              <a:gd name="connsiteY2" fmla="*/ 0 h 27432"/>
              <a:gd name="connsiteX3" fmla="*/ 1725473 w 2331720"/>
              <a:gd name="connsiteY3" fmla="*/ 0 h 27432"/>
              <a:gd name="connsiteX4" fmla="*/ 2331720 w 2331720"/>
              <a:gd name="connsiteY4" fmla="*/ 0 h 27432"/>
              <a:gd name="connsiteX5" fmla="*/ 2331720 w 2331720"/>
              <a:gd name="connsiteY5" fmla="*/ 27432 h 27432"/>
              <a:gd name="connsiteX6" fmla="*/ 1748790 w 2331720"/>
              <a:gd name="connsiteY6" fmla="*/ 27432 h 27432"/>
              <a:gd name="connsiteX7" fmla="*/ 1212494 w 2331720"/>
              <a:gd name="connsiteY7" fmla="*/ 27432 h 27432"/>
              <a:gd name="connsiteX8" fmla="*/ 676199 w 2331720"/>
              <a:gd name="connsiteY8" fmla="*/ 27432 h 27432"/>
              <a:gd name="connsiteX9" fmla="*/ 0 w 2331720"/>
              <a:gd name="connsiteY9" fmla="*/ 27432 h 27432"/>
              <a:gd name="connsiteX10" fmla="*/ 0 w 2331720"/>
              <a:gd name="connsiteY10"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1720" h="27432" fill="none" extrusionOk="0">
                <a:moveTo>
                  <a:pt x="0" y="0"/>
                </a:moveTo>
                <a:cubicBezTo>
                  <a:pt x="193316" y="-14286"/>
                  <a:pt x="386509" y="-1125"/>
                  <a:pt x="559613" y="0"/>
                </a:cubicBezTo>
                <a:cubicBezTo>
                  <a:pt x="732717" y="1125"/>
                  <a:pt x="909882" y="-9285"/>
                  <a:pt x="1142543" y="0"/>
                </a:cubicBezTo>
                <a:cubicBezTo>
                  <a:pt x="1375204" y="9285"/>
                  <a:pt x="1490929" y="16422"/>
                  <a:pt x="1725473" y="0"/>
                </a:cubicBezTo>
                <a:cubicBezTo>
                  <a:pt x="1960017" y="-16422"/>
                  <a:pt x="2090698" y="-22558"/>
                  <a:pt x="2331720" y="0"/>
                </a:cubicBezTo>
                <a:cubicBezTo>
                  <a:pt x="2332023" y="11145"/>
                  <a:pt x="2331293" y="14758"/>
                  <a:pt x="2331720" y="27432"/>
                </a:cubicBezTo>
                <a:cubicBezTo>
                  <a:pt x="2105542" y="52313"/>
                  <a:pt x="2039251" y="32774"/>
                  <a:pt x="1748790" y="27432"/>
                </a:cubicBezTo>
                <a:cubicBezTo>
                  <a:pt x="1458329" y="22091"/>
                  <a:pt x="1436072" y="17457"/>
                  <a:pt x="1212494" y="27432"/>
                </a:cubicBezTo>
                <a:cubicBezTo>
                  <a:pt x="988916" y="37407"/>
                  <a:pt x="936768" y="34014"/>
                  <a:pt x="676199" y="27432"/>
                </a:cubicBezTo>
                <a:cubicBezTo>
                  <a:pt x="415630" y="20850"/>
                  <a:pt x="187181" y="2482"/>
                  <a:pt x="0" y="27432"/>
                </a:cubicBezTo>
                <a:cubicBezTo>
                  <a:pt x="-1145" y="17399"/>
                  <a:pt x="-496" y="9484"/>
                  <a:pt x="0" y="0"/>
                </a:cubicBezTo>
                <a:close/>
              </a:path>
              <a:path w="2331720" h="27432" stroke="0" extrusionOk="0">
                <a:moveTo>
                  <a:pt x="0" y="0"/>
                </a:moveTo>
                <a:cubicBezTo>
                  <a:pt x="139991" y="7893"/>
                  <a:pt x="383267" y="9775"/>
                  <a:pt x="559613" y="0"/>
                </a:cubicBezTo>
                <a:cubicBezTo>
                  <a:pt x="735959" y="-9775"/>
                  <a:pt x="830019" y="19030"/>
                  <a:pt x="1072591" y="0"/>
                </a:cubicBezTo>
                <a:cubicBezTo>
                  <a:pt x="1315163" y="-19030"/>
                  <a:pt x="1496242" y="-320"/>
                  <a:pt x="1702156" y="0"/>
                </a:cubicBezTo>
                <a:cubicBezTo>
                  <a:pt x="1908071" y="320"/>
                  <a:pt x="2097549" y="18703"/>
                  <a:pt x="2331720" y="0"/>
                </a:cubicBezTo>
                <a:cubicBezTo>
                  <a:pt x="2332591" y="6699"/>
                  <a:pt x="2332407" y="13731"/>
                  <a:pt x="2331720" y="27432"/>
                </a:cubicBezTo>
                <a:cubicBezTo>
                  <a:pt x="2093003" y="17823"/>
                  <a:pt x="1999036" y="42677"/>
                  <a:pt x="1795424" y="27432"/>
                </a:cubicBezTo>
                <a:cubicBezTo>
                  <a:pt x="1591812" y="12187"/>
                  <a:pt x="1414520" y="21492"/>
                  <a:pt x="1259129" y="27432"/>
                </a:cubicBezTo>
                <a:cubicBezTo>
                  <a:pt x="1103738" y="33372"/>
                  <a:pt x="912643" y="24838"/>
                  <a:pt x="629564" y="27432"/>
                </a:cubicBezTo>
                <a:cubicBezTo>
                  <a:pt x="346485" y="30026"/>
                  <a:pt x="198767" y="35305"/>
                  <a:pt x="0" y="27432"/>
                </a:cubicBezTo>
                <a:cubicBezTo>
                  <a:pt x="-806" y="19304"/>
                  <a:pt x="1360" y="9038"/>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2">
            <a:extLst>
              <a:ext uri="{FF2B5EF4-FFF2-40B4-BE49-F238E27FC236}">
                <a16:creationId xmlns:a16="http://schemas.microsoft.com/office/drawing/2014/main" id="{E45A1EFB-E31B-41F2-584D-AF74ABD08EE7}"/>
              </a:ext>
            </a:extLst>
          </p:cNvPr>
          <p:cNvSpPr txBox="1"/>
          <p:nvPr/>
        </p:nvSpPr>
        <p:spPr>
          <a:xfrm>
            <a:off x="3259369" y="2955748"/>
            <a:ext cx="12542105" cy="267547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spc="68">
                <a:sym typeface="Inter"/>
              </a:rPr>
              <a:t>For additional Resources visit Café La Website </a:t>
            </a:r>
            <a:r>
              <a:rPr lang="en-US" sz="2800" b="1" spc="68">
                <a:sym typeface="Inter"/>
              </a:rPr>
              <a:t>“Heartland resources” </a:t>
            </a:r>
            <a:r>
              <a:rPr lang="en-US" sz="2800" spc="68">
                <a:sym typeface="Inter"/>
              </a:rPr>
              <a:t>page</a:t>
            </a:r>
            <a:r>
              <a:rPr lang="en-US" sz="2800" b="1" spc="68">
                <a:sym typeface="Inter"/>
              </a:rPr>
              <a:t> </a:t>
            </a:r>
          </a:p>
          <a:p>
            <a:pPr>
              <a:lnSpc>
                <a:spcPct val="90000"/>
              </a:lnSpc>
              <a:spcBef>
                <a:spcPct val="0"/>
              </a:spcBef>
              <a:spcAft>
                <a:spcPts val="600"/>
              </a:spcAft>
            </a:pPr>
            <a:endParaRPr lang="en-US" sz="2800" spc="68">
              <a:sym typeface="Inter"/>
            </a:endParaRPr>
          </a:p>
          <a:p>
            <a:pPr marL="457200" indent="-457200">
              <a:lnSpc>
                <a:spcPct val="90000"/>
              </a:lnSpc>
              <a:spcBef>
                <a:spcPct val="0"/>
              </a:spcBef>
              <a:spcAft>
                <a:spcPts val="600"/>
              </a:spcAft>
              <a:buFont typeface="Calibri" panose="020F0502020204030204" pitchFamily="34" charset="0"/>
              <a:buChar char="⁻"/>
            </a:pPr>
            <a:r>
              <a:rPr lang="en-US" sz="2800" spc="68">
                <a:sym typeface="Inter"/>
              </a:rPr>
              <a:t>CMS Help Desk 213-241-3002</a:t>
            </a:r>
          </a:p>
          <a:p>
            <a:pPr marL="457200" indent="-457200">
              <a:lnSpc>
                <a:spcPct val="90000"/>
              </a:lnSpc>
              <a:spcBef>
                <a:spcPct val="0"/>
              </a:spcBef>
              <a:spcAft>
                <a:spcPts val="600"/>
              </a:spcAft>
              <a:buFont typeface="Calibri" panose="020F0502020204030204" pitchFamily="34" charset="0"/>
              <a:buChar char="⁻"/>
            </a:pPr>
            <a:r>
              <a:rPr lang="en-US" sz="2800" spc="68">
                <a:sym typeface="Inter"/>
              </a:rPr>
              <a:t>Service Now </a:t>
            </a:r>
            <a:endParaRPr lang="en-US" sz="2800" spc="68">
              <a:ea typeface="Calibri"/>
              <a:cs typeface="Calibri"/>
            </a:endParaRPr>
          </a:p>
          <a:p>
            <a:pPr indent="-228600">
              <a:lnSpc>
                <a:spcPct val="90000"/>
              </a:lnSpc>
              <a:spcBef>
                <a:spcPct val="0"/>
              </a:spcBef>
              <a:spcAft>
                <a:spcPts val="600"/>
              </a:spcAft>
              <a:buFont typeface="Arial" panose="020B0604020202020204" pitchFamily="34" charset="0"/>
              <a:buChar char="•"/>
            </a:pPr>
            <a:endParaRPr lang="en-US" sz="3100" spc="143">
              <a:sym typeface="Inter"/>
            </a:endParaRPr>
          </a:p>
          <a:p>
            <a:pPr indent="-228600">
              <a:lnSpc>
                <a:spcPct val="90000"/>
              </a:lnSpc>
              <a:spcBef>
                <a:spcPct val="0"/>
              </a:spcBef>
              <a:spcAft>
                <a:spcPts val="600"/>
              </a:spcAft>
              <a:buFont typeface="Arial" panose="020B0604020202020204" pitchFamily="34" charset="0"/>
              <a:buChar char="•"/>
            </a:pPr>
            <a:endParaRPr lang="en-US" sz="3100" spc="143">
              <a:sym typeface="Inter"/>
            </a:endParaRPr>
          </a:p>
          <a:p>
            <a:pPr indent="-228600">
              <a:lnSpc>
                <a:spcPct val="90000"/>
              </a:lnSpc>
              <a:spcBef>
                <a:spcPct val="0"/>
              </a:spcBef>
              <a:spcAft>
                <a:spcPts val="600"/>
              </a:spcAft>
              <a:buFont typeface="Arial" panose="020B0604020202020204" pitchFamily="34" charset="0"/>
              <a:buChar char="•"/>
            </a:pPr>
            <a:endParaRPr lang="en-US" sz="3100" spc="143">
              <a:sym typeface="Inter"/>
            </a:endParaRPr>
          </a:p>
          <a:p>
            <a:pPr indent="-228600">
              <a:lnSpc>
                <a:spcPct val="90000"/>
              </a:lnSpc>
              <a:spcBef>
                <a:spcPct val="0"/>
              </a:spcBef>
              <a:spcAft>
                <a:spcPts val="600"/>
              </a:spcAft>
              <a:buFont typeface="Arial" panose="020B0604020202020204" pitchFamily="34" charset="0"/>
              <a:buChar char="•"/>
            </a:pPr>
            <a:endParaRPr lang="en-US" sz="3100" spc="143">
              <a:sym typeface="Inter"/>
            </a:endParaRPr>
          </a:p>
          <a:p>
            <a:pPr indent="-228600">
              <a:lnSpc>
                <a:spcPct val="90000"/>
              </a:lnSpc>
              <a:spcBef>
                <a:spcPct val="0"/>
              </a:spcBef>
              <a:spcAft>
                <a:spcPts val="600"/>
              </a:spcAft>
              <a:buFont typeface="Arial" panose="020B0604020202020204" pitchFamily="34" charset="0"/>
              <a:buChar char="•"/>
            </a:pPr>
            <a:endParaRPr lang="en-US" sz="3100" spc="143">
              <a:sym typeface="Inter"/>
            </a:endParaRPr>
          </a:p>
          <a:p>
            <a:pPr indent="-228600">
              <a:lnSpc>
                <a:spcPct val="90000"/>
              </a:lnSpc>
              <a:spcBef>
                <a:spcPct val="0"/>
              </a:spcBef>
              <a:spcAft>
                <a:spcPts val="600"/>
              </a:spcAft>
              <a:buFont typeface="Arial" panose="020B0604020202020204" pitchFamily="34" charset="0"/>
              <a:buChar char="•"/>
            </a:pPr>
            <a:endParaRPr lang="en-US" sz="3100" spc="143">
              <a:sym typeface="Inter"/>
            </a:endParaRPr>
          </a:p>
          <a:p>
            <a:pPr indent="-228600">
              <a:lnSpc>
                <a:spcPct val="90000"/>
              </a:lnSpc>
              <a:spcBef>
                <a:spcPct val="0"/>
              </a:spcBef>
              <a:spcAft>
                <a:spcPts val="600"/>
              </a:spcAft>
              <a:buFont typeface="Arial" panose="020B0604020202020204" pitchFamily="34" charset="0"/>
              <a:buChar char="•"/>
            </a:pPr>
            <a:endParaRPr lang="en-US" sz="3100" spc="143">
              <a:sym typeface="Inter"/>
            </a:endParaRPr>
          </a:p>
        </p:txBody>
      </p:sp>
      <p:pic>
        <p:nvPicPr>
          <p:cNvPr id="6" name="Picture 5" descr="A screenshot of a computer&#10;&#10;AI-generated content may be incorrect.">
            <a:extLst>
              <a:ext uri="{FF2B5EF4-FFF2-40B4-BE49-F238E27FC236}">
                <a16:creationId xmlns:a16="http://schemas.microsoft.com/office/drawing/2014/main" id="{637AC9D4-074A-90E0-8853-3270970D2931}"/>
              </a:ext>
            </a:extLst>
          </p:cNvPr>
          <p:cNvPicPr>
            <a:picLocks noChangeAspect="1"/>
          </p:cNvPicPr>
          <p:nvPr/>
        </p:nvPicPr>
        <p:blipFill>
          <a:blip r:embed="rId3"/>
          <a:stretch>
            <a:fillRect/>
          </a:stretch>
        </p:blipFill>
        <p:spPr>
          <a:xfrm>
            <a:off x="3501691" y="3962400"/>
            <a:ext cx="9099696" cy="59997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94A8FD05-B7C9-A1D1-2D56-225DF223FCF3}"/>
              </a:ext>
            </a:extLst>
          </p:cNvPr>
          <p:cNvSpPr txBox="1"/>
          <p:nvPr/>
        </p:nvSpPr>
        <p:spPr>
          <a:xfrm>
            <a:off x="5871410" y="324852"/>
            <a:ext cx="5589864" cy="830997"/>
          </a:xfrm>
          <a:prstGeom prst="rect">
            <a:avLst/>
          </a:prstGeom>
          <a:noFill/>
        </p:spPr>
        <p:txBody>
          <a:bodyPr wrap="none" rtlCol="0">
            <a:spAutoFit/>
          </a:bodyPr>
          <a:lstStyle/>
          <a:p>
            <a:r>
              <a:rPr lang="en-US" sz="4800" b="1"/>
              <a:t>Heartland Resources </a:t>
            </a:r>
          </a:p>
        </p:txBody>
      </p:sp>
    </p:spTree>
    <p:extLst>
      <p:ext uri="{BB962C8B-B14F-4D97-AF65-F5344CB8AC3E}">
        <p14:creationId xmlns:p14="http://schemas.microsoft.com/office/powerpoint/2010/main" val="27747915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J Jazzy Jeff &amp; The Fresh Prince - Summertime (Lyrics)">
            <a:hlinkClick r:id="" action="ppaction://media"/>
            <a:extLst>
              <a:ext uri="{FF2B5EF4-FFF2-40B4-BE49-F238E27FC236}">
                <a16:creationId xmlns:a16="http://schemas.microsoft.com/office/drawing/2014/main" id="{CDE87DAA-9956-303E-3335-5C48D14E7E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161044" y="-2426996"/>
            <a:ext cx="914400" cy="914400"/>
          </a:xfrm>
          <a:prstGeom prst="rect">
            <a:avLst/>
          </a:prstGeom>
        </p:spPr>
      </p:pic>
      <p:pic>
        <p:nvPicPr>
          <p:cNvPr id="10246" name="Picture 6" descr="Question-mark GIFs - Get the best GIF on GIPHY">
            <a:extLst>
              <a:ext uri="{FF2B5EF4-FFF2-40B4-BE49-F238E27FC236}">
                <a16:creationId xmlns:a16="http://schemas.microsoft.com/office/drawing/2014/main" id="{9814B049-D419-A3BB-20EE-C3E9FB23B7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2815698"/>
            <a:ext cx="6858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10;&#10;Description automatically generated">
            <a:extLst>
              <a:ext uri="{FF2B5EF4-FFF2-40B4-BE49-F238E27FC236}">
                <a16:creationId xmlns:a16="http://schemas.microsoft.com/office/drawing/2014/main" id="{69BCFB96-5299-508D-95A0-DAA9C0111E86}"/>
              </a:ext>
            </a:extLst>
          </p:cNvPr>
          <p:cNvPicPr>
            <a:picLocks noChangeAspect="1"/>
          </p:cNvPicPr>
          <p:nvPr/>
        </p:nvPicPr>
        <p:blipFill>
          <a:blip r:embed="rId7"/>
          <a:stretch>
            <a:fillRect/>
          </a:stretch>
        </p:blipFill>
        <p:spPr>
          <a:xfrm>
            <a:off x="11850638" y="9570395"/>
            <a:ext cx="4110957" cy="702999"/>
          </a:xfrm>
          <a:prstGeom prst="rect">
            <a:avLst/>
          </a:prstGeom>
          <a:ln>
            <a:noFill/>
          </a:ln>
        </p:spPr>
      </p:pic>
      <p:sp>
        <p:nvSpPr>
          <p:cNvPr id="7" name="TextBox 6">
            <a:extLst>
              <a:ext uri="{FF2B5EF4-FFF2-40B4-BE49-F238E27FC236}">
                <a16:creationId xmlns:a16="http://schemas.microsoft.com/office/drawing/2014/main" id="{43F170EA-30F5-C242-A36B-49DFDCB4EB0B}"/>
              </a:ext>
            </a:extLst>
          </p:cNvPr>
          <p:cNvSpPr txBox="1"/>
          <p:nvPr/>
        </p:nvSpPr>
        <p:spPr>
          <a:xfrm>
            <a:off x="2286000" y="7594979"/>
            <a:ext cx="13716000" cy="1754326"/>
          </a:xfrm>
          <a:prstGeom prst="rect">
            <a:avLst/>
          </a:prstGeom>
          <a:noFill/>
        </p:spPr>
        <p:txBody>
          <a:bodyPr wrap="square" rtlCol="0">
            <a:spAutoFit/>
          </a:bodyPr>
          <a:lstStyle/>
          <a:p>
            <a:pPr algn="ctr" defTabSz="685800">
              <a:defRPr/>
            </a:pPr>
            <a:r>
              <a:rPr lang="en-US" sz="10800">
                <a:solidFill>
                  <a:prstClr val="white"/>
                </a:solidFill>
                <a:latin typeface="Amasis MT Pro Black" panose="02040A04050005020304" pitchFamily="18" charset="0"/>
              </a:rPr>
              <a:t>Any Questions?</a:t>
            </a:r>
          </a:p>
        </p:txBody>
      </p:sp>
      <p:sp>
        <p:nvSpPr>
          <p:cNvPr id="8" name="TextBox 7">
            <a:extLst>
              <a:ext uri="{FF2B5EF4-FFF2-40B4-BE49-F238E27FC236}">
                <a16:creationId xmlns:a16="http://schemas.microsoft.com/office/drawing/2014/main" id="{D3922571-12AA-9DEC-8EE9-3D88DA6F9749}"/>
              </a:ext>
            </a:extLst>
          </p:cNvPr>
          <p:cNvSpPr txBox="1"/>
          <p:nvPr/>
        </p:nvSpPr>
        <p:spPr>
          <a:xfrm>
            <a:off x="2257751" y="1603611"/>
            <a:ext cx="13716000" cy="1754326"/>
          </a:xfrm>
          <a:prstGeom prst="rect">
            <a:avLst/>
          </a:prstGeom>
          <a:noFill/>
        </p:spPr>
        <p:txBody>
          <a:bodyPr wrap="square" rtlCol="0">
            <a:spAutoFit/>
          </a:bodyPr>
          <a:lstStyle/>
          <a:p>
            <a:pPr algn="ctr" defTabSz="685800">
              <a:defRPr/>
            </a:pPr>
            <a:r>
              <a:rPr lang="en-US" sz="10800">
                <a:solidFill>
                  <a:prstClr val="white"/>
                </a:solidFill>
                <a:latin typeface="Amasis MT Pro Black" panose="02040A04050005020304" pitchFamily="18" charset="0"/>
              </a:rPr>
              <a:t>Thank you </a:t>
            </a:r>
          </a:p>
        </p:txBody>
      </p:sp>
    </p:spTree>
    <p:extLst>
      <p:ext uri="{BB962C8B-B14F-4D97-AF65-F5344CB8AC3E}">
        <p14:creationId xmlns:p14="http://schemas.microsoft.com/office/powerpoint/2010/main" val="394488414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564145" y="1028700"/>
            <a:ext cx="695155" cy="775528"/>
          </a:xfrm>
          <a:custGeom>
            <a:avLst/>
            <a:gdLst/>
            <a:ahLst/>
            <a:cxnLst/>
            <a:rect l="l" t="t" r="r" b="b"/>
            <a:pathLst>
              <a:path w="695155" h="775528">
                <a:moveTo>
                  <a:pt x="0" y="0"/>
                </a:moveTo>
                <a:lnTo>
                  <a:pt x="695155" y="0"/>
                </a:lnTo>
                <a:lnTo>
                  <a:pt x="695155" y="775528"/>
                </a:lnTo>
                <a:lnTo>
                  <a:pt x="0" y="7755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660142" y="1502791"/>
            <a:ext cx="4456852" cy="4277689"/>
          </a:xfrm>
          <a:custGeom>
            <a:avLst/>
            <a:gdLst/>
            <a:ahLst/>
            <a:cxnLst/>
            <a:rect l="l" t="t" r="r" b="b"/>
            <a:pathLst>
              <a:path w="4456852" h="4277689">
                <a:moveTo>
                  <a:pt x="0" y="0"/>
                </a:moveTo>
                <a:lnTo>
                  <a:pt x="4456853" y="0"/>
                </a:lnTo>
                <a:lnTo>
                  <a:pt x="4456853" y="4277689"/>
                </a:lnTo>
                <a:lnTo>
                  <a:pt x="0" y="4277689"/>
                </a:lnTo>
                <a:lnTo>
                  <a:pt x="0" y="0"/>
                </a:lnTo>
                <a:close/>
              </a:path>
            </a:pathLst>
          </a:custGeom>
          <a:blipFill>
            <a:blip r:embed="rId5"/>
            <a:stretch>
              <a:fillRect r="-27760"/>
            </a:stretch>
          </a:blipFill>
        </p:spPr>
        <p:txBody>
          <a:bodyPr/>
          <a:lstStyle/>
          <a:p>
            <a:endParaRPr lang="en-US"/>
          </a:p>
        </p:txBody>
      </p:sp>
      <p:sp>
        <p:nvSpPr>
          <p:cNvPr id="4" name="Freeform 4"/>
          <p:cNvSpPr/>
          <p:nvPr/>
        </p:nvSpPr>
        <p:spPr>
          <a:xfrm>
            <a:off x="1660142" y="5956839"/>
            <a:ext cx="4456852" cy="4260751"/>
          </a:xfrm>
          <a:custGeom>
            <a:avLst/>
            <a:gdLst/>
            <a:ahLst/>
            <a:cxnLst/>
            <a:rect l="l" t="t" r="r" b="b"/>
            <a:pathLst>
              <a:path w="4456852" h="4260751">
                <a:moveTo>
                  <a:pt x="0" y="0"/>
                </a:moveTo>
                <a:lnTo>
                  <a:pt x="4456853" y="0"/>
                </a:lnTo>
                <a:lnTo>
                  <a:pt x="4456853" y="4260750"/>
                </a:lnTo>
                <a:lnTo>
                  <a:pt x="0" y="4260750"/>
                </a:lnTo>
                <a:lnTo>
                  <a:pt x="0" y="0"/>
                </a:lnTo>
                <a:close/>
              </a:path>
            </a:pathLst>
          </a:custGeom>
          <a:blipFill>
            <a:blip r:embed="rId6"/>
            <a:stretch>
              <a:fillRect/>
            </a:stretch>
          </a:blipFill>
        </p:spPr>
        <p:txBody>
          <a:bodyPr/>
          <a:lstStyle/>
          <a:p>
            <a:endParaRPr lang="en-US"/>
          </a:p>
        </p:txBody>
      </p:sp>
      <p:sp>
        <p:nvSpPr>
          <p:cNvPr id="5" name="TextBox 5"/>
          <p:cNvSpPr txBox="1"/>
          <p:nvPr/>
        </p:nvSpPr>
        <p:spPr>
          <a:xfrm>
            <a:off x="549601" y="425368"/>
            <a:ext cx="14909786" cy="910506"/>
          </a:xfrm>
          <a:prstGeom prst="rect">
            <a:avLst/>
          </a:prstGeom>
        </p:spPr>
        <p:txBody>
          <a:bodyPr lIns="0" tIns="0" rIns="0" bIns="0" rtlCol="0" anchor="t">
            <a:spAutoFit/>
          </a:bodyPr>
          <a:lstStyle/>
          <a:p>
            <a:pPr algn="ctr">
              <a:lnSpc>
                <a:spcPts val="7080"/>
              </a:lnSpc>
            </a:pPr>
            <a:r>
              <a:rPr lang="en-US" sz="6000" b="1" spc="108">
                <a:solidFill>
                  <a:srgbClr val="000000"/>
                </a:solidFill>
                <a:latin typeface="Inter"/>
                <a:ea typeface="Inter"/>
                <a:cs typeface="Inter"/>
                <a:sym typeface="Inter"/>
              </a:rPr>
              <a:t>Enter After School Counts</a:t>
            </a:r>
          </a:p>
        </p:txBody>
      </p:sp>
      <p:sp>
        <p:nvSpPr>
          <p:cNvPr id="6" name="TextBox 6"/>
          <p:cNvSpPr txBox="1"/>
          <p:nvPr/>
        </p:nvSpPr>
        <p:spPr>
          <a:xfrm>
            <a:off x="7234262" y="1804228"/>
            <a:ext cx="8685681" cy="7496348"/>
          </a:xfrm>
          <a:prstGeom prst="rect">
            <a:avLst/>
          </a:prstGeom>
        </p:spPr>
        <p:txBody>
          <a:bodyPr lIns="0" tIns="0" rIns="0" bIns="0" rtlCol="0" anchor="t">
            <a:spAutoFit/>
          </a:bodyPr>
          <a:lstStyle/>
          <a:p>
            <a:pPr marL="457200" indent="-457200">
              <a:lnSpc>
                <a:spcPts val="4200"/>
              </a:lnSpc>
              <a:buFont typeface="Arial" panose="020B0604020202020204" pitchFamily="34" charset="0"/>
              <a:buChar char="•"/>
            </a:pPr>
            <a:r>
              <a:rPr lang="en-US" sz="3000" spc="179" dirty="0">
                <a:solidFill>
                  <a:srgbClr val="000000"/>
                </a:solidFill>
                <a:latin typeface="Inter"/>
                <a:ea typeface="Inter"/>
                <a:cs typeface="Inter"/>
                <a:sym typeface="Inter"/>
              </a:rPr>
              <a:t>From the </a:t>
            </a:r>
            <a:r>
              <a:rPr lang="en-US" sz="3000" b="1" spc="179" dirty="0">
                <a:solidFill>
                  <a:srgbClr val="000000"/>
                </a:solidFill>
                <a:latin typeface="Inter"/>
                <a:ea typeface="Inter"/>
                <a:cs typeface="Inter"/>
                <a:sym typeface="Inter"/>
              </a:rPr>
              <a:t>Checklist</a:t>
            </a:r>
            <a:r>
              <a:rPr lang="en-US" sz="3000" spc="179" dirty="0">
                <a:solidFill>
                  <a:srgbClr val="000000"/>
                </a:solidFill>
                <a:latin typeface="Inter"/>
                <a:ea typeface="Inter"/>
                <a:cs typeface="Inter"/>
                <a:sym typeface="Inter"/>
              </a:rPr>
              <a:t> or the </a:t>
            </a:r>
            <a:r>
              <a:rPr lang="en-US" sz="3000" b="1" spc="179" dirty="0">
                <a:solidFill>
                  <a:srgbClr val="000000"/>
                </a:solidFill>
                <a:latin typeface="Inter"/>
                <a:ea typeface="Inter"/>
                <a:cs typeface="Inter"/>
                <a:sym typeface="Inter"/>
              </a:rPr>
              <a:t>Ribbon</a:t>
            </a:r>
            <a:r>
              <a:rPr lang="en-US" sz="3000" spc="179" dirty="0">
                <a:solidFill>
                  <a:srgbClr val="000000"/>
                </a:solidFill>
                <a:latin typeface="Inter"/>
                <a:ea typeface="Inter"/>
                <a:cs typeface="Inter"/>
                <a:sym typeface="Inter"/>
              </a:rPr>
              <a:t> </a:t>
            </a:r>
          </a:p>
          <a:p>
            <a:pPr>
              <a:lnSpc>
                <a:spcPts val="4200"/>
              </a:lnSpc>
            </a:pPr>
            <a:r>
              <a:rPr lang="en-US" sz="3000" spc="179" dirty="0">
                <a:solidFill>
                  <a:srgbClr val="000000"/>
                </a:solidFill>
                <a:latin typeface="Inter"/>
                <a:ea typeface="Inter"/>
                <a:cs typeface="Inter"/>
                <a:sym typeface="Inter"/>
              </a:rPr>
              <a:t> Click on “</a:t>
            </a:r>
            <a:r>
              <a:rPr lang="en-US" sz="3000" b="1" spc="179" dirty="0">
                <a:solidFill>
                  <a:srgbClr val="000000"/>
                </a:solidFill>
                <a:latin typeface="Inter"/>
                <a:ea typeface="Inter"/>
                <a:cs typeface="Inter"/>
                <a:sym typeface="Inter"/>
              </a:rPr>
              <a:t>Enter After-School Counts</a:t>
            </a:r>
            <a:r>
              <a:rPr lang="en-US" sz="3000" spc="179" dirty="0">
                <a:solidFill>
                  <a:srgbClr val="000000"/>
                </a:solidFill>
                <a:latin typeface="Inter"/>
                <a:ea typeface="Inter"/>
                <a:cs typeface="Inter"/>
                <a:sym typeface="Inter"/>
              </a:rPr>
              <a:t>”</a:t>
            </a:r>
          </a:p>
          <a:p>
            <a:pPr marL="457200" indent="-457200">
              <a:lnSpc>
                <a:spcPts val="4200"/>
              </a:lnSpc>
              <a:buFont typeface="Arial" panose="020B0604020202020204" pitchFamily="34" charset="0"/>
              <a:buChar char="•"/>
            </a:pPr>
            <a:endParaRPr lang="en-US" sz="3000" spc="179" dirty="0">
              <a:solidFill>
                <a:srgbClr val="000000"/>
              </a:solidFill>
              <a:latin typeface="Inter"/>
              <a:ea typeface="Inter"/>
              <a:cs typeface="Inter"/>
              <a:sym typeface="Inter"/>
            </a:endParaRPr>
          </a:p>
          <a:p>
            <a:pPr marL="457200" indent="-457200">
              <a:lnSpc>
                <a:spcPts val="4200"/>
              </a:lnSpc>
              <a:buFont typeface="Arial" panose="020B0604020202020204" pitchFamily="34" charset="0"/>
              <a:buChar char="•"/>
            </a:pPr>
            <a:endParaRPr lang="en-US" sz="3000" spc="179" dirty="0">
              <a:solidFill>
                <a:srgbClr val="000000"/>
              </a:solidFill>
              <a:latin typeface="Inter"/>
              <a:ea typeface="Inter"/>
              <a:cs typeface="Inter"/>
              <a:sym typeface="Inter"/>
            </a:endParaRPr>
          </a:p>
          <a:p>
            <a:pPr marL="457200" indent="-457200">
              <a:lnSpc>
                <a:spcPts val="4200"/>
              </a:lnSpc>
              <a:buFont typeface="Arial" panose="020B0604020202020204" pitchFamily="34" charset="0"/>
              <a:buChar char="•"/>
            </a:pPr>
            <a:endParaRPr lang="en-US" sz="3000" spc="179" dirty="0">
              <a:solidFill>
                <a:srgbClr val="000000"/>
              </a:solidFill>
              <a:latin typeface="Inter"/>
              <a:ea typeface="Inter"/>
              <a:cs typeface="Inter"/>
              <a:sym typeface="Inter"/>
            </a:endParaRPr>
          </a:p>
          <a:p>
            <a:pPr marL="457200" indent="-457200">
              <a:lnSpc>
                <a:spcPts val="4200"/>
              </a:lnSpc>
              <a:buFont typeface="Arial" panose="020B0604020202020204" pitchFamily="34" charset="0"/>
              <a:buChar char="•"/>
            </a:pPr>
            <a:endParaRPr lang="en-US" sz="3000" spc="179" dirty="0">
              <a:solidFill>
                <a:srgbClr val="000000"/>
              </a:solidFill>
              <a:latin typeface="Inter"/>
              <a:ea typeface="Inter"/>
              <a:cs typeface="Inter"/>
              <a:sym typeface="Inter"/>
            </a:endParaRPr>
          </a:p>
          <a:p>
            <a:pPr marL="457200" indent="-457200">
              <a:lnSpc>
                <a:spcPts val="4200"/>
              </a:lnSpc>
              <a:buFont typeface="Arial" panose="020B0604020202020204" pitchFamily="34" charset="0"/>
              <a:buChar char="•"/>
            </a:pPr>
            <a:endParaRPr lang="en-US" sz="3000" spc="179" dirty="0">
              <a:solidFill>
                <a:srgbClr val="000000"/>
              </a:solidFill>
              <a:latin typeface="Inter"/>
              <a:ea typeface="Inter"/>
              <a:cs typeface="Inter"/>
              <a:sym typeface="Inter"/>
            </a:endParaRPr>
          </a:p>
          <a:p>
            <a:pPr marL="457200" indent="-457200">
              <a:lnSpc>
                <a:spcPts val="4200"/>
              </a:lnSpc>
              <a:buFont typeface="Arial" panose="020B0604020202020204" pitchFamily="34" charset="0"/>
              <a:buChar char="•"/>
            </a:pPr>
            <a:endParaRPr lang="en-US" sz="3000" spc="179" dirty="0">
              <a:solidFill>
                <a:srgbClr val="000000"/>
              </a:solidFill>
              <a:latin typeface="Inter"/>
              <a:ea typeface="Inter"/>
              <a:cs typeface="Inter"/>
              <a:sym typeface="Inter"/>
            </a:endParaRPr>
          </a:p>
          <a:p>
            <a:pPr marL="457200" indent="-457200">
              <a:lnSpc>
                <a:spcPts val="4200"/>
              </a:lnSpc>
              <a:buFont typeface="Arial" panose="020B0604020202020204" pitchFamily="34" charset="0"/>
              <a:buChar char="•"/>
            </a:pPr>
            <a:endParaRPr lang="en-US" sz="3000" spc="179" dirty="0">
              <a:solidFill>
                <a:srgbClr val="000000"/>
              </a:solidFill>
              <a:latin typeface="Inter"/>
              <a:ea typeface="Inter"/>
              <a:cs typeface="Inter"/>
              <a:sym typeface="Inter"/>
            </a:endParaRPr>
          </a:p>
          <a:p>
            <a:pPr marL="457200" indent="-457200">
              <a:lnSpc>
                <a:spcPts val="4200"/>
              </a:lnSpc>
              <a:buFont typeface="Arial" panose="020B0604020202020204" pitchFamily="34" charset="0"/>
              <a:buChar char="•"/>
            </a:pPr>
            <a:r>
              <a:rPr lang="en-US" sz="3000" spc="179" dirty="0">
                <a:solidFill>
                  <a:srgbClr val="000000"/>
                </a:solidFill>
                <a:latin typeface="Inter"/>
                <a:ea typeface="Inter"/>
                <a:cs typeface="Inter"/>
                <a:sym typeface="Inter"/>
              </a:rPr>
              <a:t>Last operating day box will open.</a:t>
            </a:r>
          </a:p>
          <a:p>
            <a:pPr marL="457200" indent="-457200">
              <a:lnSpc>
                <a:spcPts val="4200"/>
              </a:lnSpc>
              <a:buFont typeface="Arial" panose="020B0604020202020204" pitchFamily="34" charset="0"/>
              <a:buChar char="•"/>
            </a:pPr>
            <a:r>
              <a:rPr lang="en-US" sz="3000" spc="179" dirty="0">
                <a:solidFill>
                  <a:srgbClr val="000000"/>
                </a:solidFill>
                <a:latin typeface="Inter"/>
                <a:ea typeface="Inter"/>
                <a:cs typeface="Inter"/>
                <a:sym typeface="Inter"/>
              </a:rPr>
              <a:t> Enter Supper/Snack specific to your site and click </a:t>
            </a:r>
            <a:r>
              <a:rPr lang="en-US" sz="3000" b="1" spc="179" dirty="0">
                <a:solidFill>
                  <a:srgbClr val="000000"/>
                </a:solidFill>
                <a:latin typeface="Inter"/>
                <a:ea typeface="Inter"/>
                <a:cs typeface="Inter"/>
                <a:sym typeface="Inter"/>
              </a:rPr>
              <a:t>“OK”  </a:t>
            </a:r>
          </a:p>
          <a:p>
            <a:pPr marL="457200" indent="-457200">
              <a:lnSpc>
                <a:spcPts val="4200"/>
              </a:lnSpc>
              <a:buFont typeface="Arial" panose="020B0604020202020204" pitchFamily="34" charset="0"/>
              <a:buChar char="•"/>
            </a:pPr>
            <a:endParaRPr lang="en-US" sz="3000" spc="179" dirty="0">
              <a:solidFill>
                <a:srgbClr val="000000"/>
              </a:solidFill>
              <a:latin typeface="Inter"/>
              <a:ea typeface="Inter"/>
              <a:cs typeface="Inter"/>
              <a:sym typeface="Inter"/>
            </a:endParaRPr>
          </a:p>
          <a:p>
            <a:pPr algn="ctr">
              <a:lnSpc>
                <a:spcPts val="4200"/>
              </a:lnSpc>
              <a:spcBef>
                <a:spcPct val="0"/>
              </a:spcBef>
            </a:pPr>
            <a:r>
              <a:rPr lang="en-US" sz="3000" spc="179" dirty="0">
                <a:solidFill>
                  <a:srgbClr val="000000"/>
                </a:solidFill>
                <a:latin typeface="Inter"/>
                <a:ea typeface="Inter"/>
                <a:cs typeface="Inter"/>
                <a:sym typeface="Inter"/>
              </a:rPr>
              <a:t> </a:t>
            </a:r>
          </a:p>
        </p:txBody>
      </p:sp>
      <p:sp>
        <p:nvSpPr>
          <p:cNvPr id="7" name="Arrow: Right 6">
            <a:extLst>
              <a:ext uri="{FF2B5EF4-FFF2-40B4-BE49-F238E27FC236}">
                <a16:creationId xmlns:a16="http://schemas.microsoft.com/office/drawing/2014/main" id="{EA28875E-34C5-F9B8-58F2-A7C3E9669A8B}"/>
              </a:ext>
            </a:extLst>
          </p:cNvPr>
          <p:cNvSpPr/>
          <p:nvPr/>
        </p:nvSpPr>
        <p:spPr>
          <a:xfrm rot="10800000">
            <a:off x="5088342" y="6803330"/>
            <a:ext cx="2057304" cy="5334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31EBA2DF-A126-D333-D929-348196339782}"/>
              </a:ext>
            </a:extLst>
          </p:cNvPr>
          <p:cNvSpPr/>
          <p:nvPr/>
        </p:nvSpPr>
        <p:spPr>
          <a:xfrm rot="10800000">
            <a:off x="2743200" y="1850914"/>
            <a:ext cx="4285730" cy="5334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0370522-2DB2-DA4D-3C4F-874402A5BA9C}"/>
              </a:ext>
            </a:extLst>
          </p:cNvPr>
          <p:cNvSpPr/>
          <p:nvPr/>
        </p:nvSpPr>
        <p:spPr>
          <a:xfrm>
            <a:off x="4800600" y="9410700"/>
            <a:ext cx="685800" cy="8763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76351" y="1804228"/>
            <a:ext cx="8367649" cy="6022698"/>
          </a:xfrm>
          <a:custGeom>
            <a:avLst/>
            <a:gdLst/>
            <a:ahLst/>
            <a:cxnLst/>
            <a:rect l="l" t="t" r="r" b="b"/>
            <a:pathLst>
              <a:path w="8367649" h="6022698">
                <a:moveTo>
                  <a:pt x="0" y="0"/>
                </a:moveTo>
                <a:lnTo>
                  <a:pt x="8367649" y="0"/>
                </a:lnTo>
                <a:lnTo>
                  <a:pt x="8367649" y="6022698"/>
                </a:lnTo>
                <a:lnTo>
                  <a:pt x="0" y="6022698"/>
                </a:lnTo>
                <a:lnTo>
                  <a:pt x="0" y="0"/>
                </a:lnTo>
                <a:close/>
              </a:path>
            </a:pathLst>
          </a:custGeom>
          <a:blipFill>
            <a:blip r:embed="rId2"/>
            <a:stretch>
              <a:fillRect t="-304" r="-36380" b="-304"/>
            </a:stretch>
          </a:blipFill>
        </p:spPr>
        <p:txBody>
          <a:bodyPr/>
          <a:lstStyle/>
          <a:p>
            <a:endParaRPr lang="en-US"/>
          </a:p>
        </p:txBody>
      </p:sp>
      <p:sp>
        <p:nvSpPr>
          <p:cNvPr id="3" name="Freeform 3"/>
          <p:cNvSpPr/>
          <p:nvPr/>
        </p:nvSpPr>
        <p:spPr>
          <a:xfrm>
            <a:off x="16564145" y="1028700"/>
            <a:ext cx="695155" cy="775528"/>
          </a:xfrm>
          <a:custGeom>
            <a:avLst/>
            <a:gdLst/>
            <a:ahLst/>
            <a:cxnLst/>
            <a:rect l="l" t="t" r="r" b="b"/>
            <a:pathLst>
              <a:path w="695155" h="775528">
                <a:moveTo>
                  <a:pt x="0" y="0"/>
                </a:moveTo>
                <a:lnTo>
                  <a:pt x="695155" y="0"/>
                </a:lnTo>
                <a:lnTo>
                  <a:pt x="695155" y="775528"/>
                </a:lnTo>
                <a:lnTo>
                  <a:pt x="0" y="7755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9804904" y="1966225"/>
            <a:ext cx="6425696" cy="2648867"/>
          </a:xfrm>
          <a:prstGeom prst="rect">
            <a:avLst/>
          </a:prstGeom>
        </p:spPr>
        <p:txBody>
          <a:bodyPr wrap="square" lIns="0" tIns="0" rIns="0" bIns="0" rtlCol="0" anchor="t">
            <a:spAutoFit/>
          </a:bodyPr>
          <a:lstStyle/>
          <a:p>
            <a:pPr marL="514350" indent="-514350">
              <a:lnSpc>
                <a:spcPts val="4200"/>
              </a:lnSpc>
              <a:spcBef>
                <a:spcPct val="0"/>
              </a:spcBef>
              <a:buFont typeface="+mj-lt"/>
              <a:buAutoNum type="arabicPeriod"/>
            </a:pPr>
            <a:r>
              <a:rPr lang="en-US" sz="3000" spc="179">
                <a:solidFill>
                  <a:srgbClr val="000000"/>
                </a:solidFill>
                <a:latin typeface="Inter"/>
                <a:ea typeface="Inter"/>
                <a:cs typeface="Inter"/>
                <a:sym typeface="Inter"/>
              </a:rPr>
              <a:t>From ribbon or checklist Click “</a:t>
            </a:r>
            <a:r>
              <a:rPr lang="en-US" sz="3000" b="1" spc="179">
                <a:solidFill>
                  <a:srgbClr val="000000"/>
                </a:solidFill>
                <a:latin typeface="Inter"/>
                <a:ea typeface="Inter"/>
                <a:cs typeface="Inter"/>
                <a:sym typeface="Inter"/>
              </a:rPr>
              <a:t>Start Operating Day”</a:t>
            </a:r>
          </a:p>
          <a:p>
            <a:pPr marL="514350" indent="-514350">
              <a:lnSpc>
                <a:spcPts val="4200"/>
              </a:lnSpc>
              <a:spcBef>
                <a:spcPct val="0"/>
              </a:spcBef>
              <a:buFont typeface="+mj-lt"/>
              <a:buAutoNum type="arabicPeriod"/>
            </a:pPr>
            <a:endParaRPr lang="en-US" sz="3000" b="1" spc="179">
              <a:solidFill>
                <a:srgbClr val="000000"/>
              </a:solidFill>
              <a:latin typeface="Inter"/>
              <a:ea typeface="Inter"/>
              <a:cs typeface="Inter"/>
              <a:sym typeface="Inter"/>
            </a:endParaRPr>
          </a:p>
          <a:p>
            <a:pPr marL="514350" indent="-514350">
              <a:lnSpc>
                <a:spcPts val="4200"/>
              </a:lnSpc>
              <a:spcBef>
                <a:spcPct val="0"/>
              </a:spcBef>
              <a:buFont typeface="+mj-lt"/>
              <a:buAutoNum type="arabicPeriod"/>
            </a:pPr>
            <a:r>
              <a:rPr lang="en-US" sz="3000" spc="179">
                <a:solidFill>
                  <a:srgbClr val="000000"/>
                </a:solidFill>
                <a:latin typeface="Inter"/>
                <a:ea typeface="Inter"/>
                <a:cs typeface="Inter"/>
                <a:sym typeface="Inter"/>
              </a:rPr>
              <a:t> Ensure correct date is selected, and Click </a:t>
            </a:r>
            <a:r>
              <a:rPr lang="en-US" sz="3000" b="1" spc="179">
                <a:solidFill>
                  <a:srgbClr val="000000"/>
                </a:solidFill>
                <a:latin typeface="Inter"/>
                <a:ea typeface="Inter"/>
                <a:cs typeface="Inter"/>
                <a:sym typeface="Inter"/>
              </a:rPr>
              <a:t>“Ok”</a:t>
            </a:r>
          </a:p>
        </p:txBody>
      </p:sp>
      <p:sp>
        <p:nvSpPr>
          <p:cNvPr id="5" name="TextBox 5"/>
          <p:cNvSpPr txBox="1"/>
          <p:nvPr/>
        </p:nvSpPr>
        <p:spPr>
          <a:xfrm>
            <a:off x="549601" y="645858"/>
            <a:ext cx="14362591" cy="910506"/>
          </a:xfrm>
          <a:prstGeom prst="rect">
            <a:avLst/>
          </a:prstGeom>
        </p:spPr>
        <p:txBody>
          <a:bodyPr lIns="0" tIns="0" rIns="0" bIns="0" rtlCol="0" anchor="t">
            <a:spAutoFit/>
          </a:bodyPr>
          <a:lstStyle/>
          <a:p>
            <a:pPr algn="ctr">
              <a:lnSpc>
                <a:spcPts val="7080"/>
              </a:lnSpc>
            </a:pPr>
            <a:r>
              <a:rPr lang="en-US" sz="6000" b="1" spc="108">
                <a:solidFill>
                  <a:srgbClr val="000000"/>
                </a:solidFill>
                <a:latin typeface="Inter"/>
                <a:ea typeface="Inter"/>
                <a:cs typeface="Inter"/>
                <a:sym typeface="Inter"/>
              </a:rPr>
              <a:t>Starting your Day </a:t>
            </a:r>
          </a:p>
        </p:txBody>
      </p:sp>
      <p:sp>
        <p:nvSpPr>
          <p:cNvPr id="6" name="Freeform 6"/>
          <p:cNvSpPr/>
          <p:nvPr/>
        </p:nvSpPr>
        <p:spPr>
          <a:xfrm>
            <a:off x="12630486" y="5605305"/>
            <a:ext cx="4281236" cy="4297361"/>
          </a:xfrm>
          <a:custGeom>
            <a:avLst/>
            <a:gdLst/>
            <a:ahLst/>
            <a:cxnLst/>
            <a:rect l="l" t="t" r="r" b="b"/>
            <a:pathLst>
              <a:path w="4281236" h="4297361">
                <a:moveTo>
                  <a:pt x="0" y="0"/>
                </a:moveTo>
                <a:lnTo>
                  <a:pt x="4281236" y="0"/>
                </a:lnTo>
                <a:lnTo>
                  <a:pt x="4281236" y="4297362"/>
                </a:lnTo>
                <a:lnTo>
                  <a:pt x="0" y="4297362"/>
                </a:lnTo>
                <a:lnTo>
                  <a:pt x="0" y="0"/>
                </a:lnTo>
                <a:close/>
              </a:path>
            </a:pathLst>
          </a:custGeom>
          <a:blipFill>
            <a:blip r:embed="rId5"/>
            <a:stretch>
              <a:fillRect/>
            </a:stretch>
          </a:blipFill>
        </p:spPr>
        <p:txBody>
          <a:bodyPr/>
          <a:lstStyle/>
          <a:p>
            <a:endParaRPr lang="en-US"/>
          </a:p>
        </p:txBody>
      </p:sp>
      <p:sp>
        <p:nvSpPr>
          <p:cNvPr id="8" name="Slide Number Placeholder 7">
            <a:extLst>
              <a:ext uri="{FF2B5EF4-FFF2-40B4-BE49-F238E27FC236}">
                <a16:creationId xmlns:a16="http://schemas.microsoft.com/office/drawing/2014/main" id="{455AFD6D-4080-40EC-8BBC-55D4649A5475}"/>
              </a:ext>
            </a:extLst>
          </p:cNvPr>
          <p:cNvSpPr>
            <a:spLocks noGrp="1"/>
          </p:cNvSpPr>
          <p:nvPr>
            <p:ph type="sldNum" sz="quarter" idx="12"/>
          </p:nvPr>
        </p:nvSpPr>
        <p:spPr/>
        <p:txBody>
          <a:bodyPr/>
          <a:lstStyle/>
          <a:p>
            <a:fld id="{B6F15528-21DE-4FAA-801E-634DDDAF4B2B}" type="slidenum">
              <a:rPr lang="en-US" smtClean="0"/>
              <a:pPr/>
              <a:t>5</a:t>
            </a:fld>
            <a:endParaRPr lang="en-US"/>
          </a:p>
        </p:txBody>
      </p:sp>
      <p:sp>
        <p:nvSpPr>
          <p:cNvPr id="7" name="Arrow: Down 6">
            <a:extLst>
              <a:ext uri="{FF2B5EF4-FFF2-40B4-BE49-F238E27FC236}">
                <a16:creationId xmlns:a16="http://schemas.microsoft.com/office/drawing/2014/main" id="{AD9831B3-48C9-2FAE-ADF1-3D22E93FB9BC}"/>
              </a:ext>
            </a:extLst>
          </p:cNvPr>
          <p:cNvSpPr/>
          <p:nvPr/>
        </p:nvSpPr>
        <p:spPr>
          <a:xfrm>
            <a:off x="14481387" y="4615092"/>
            <a:ext cx="484632" cy="393118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CA08945C-AD8B-A428-471B-BD7F60CEEB37}"/>
              </a:ext>
            </a:extLst>
          </p:cNvPr>
          <p:cNvSpPr/>
          <p:nvPr/>
        </p:nvSpPr>
        <p:spPr>
          <a:xfrm rot="10800000">
            <a:off x="1295400" y="2247900"/>
            <a:ext cx="8509504" cy="7620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49601" y="2324100"/>
            <a:ext cx="9008923" cy="6713833"/>
          </a:xfrm>
          <a:custGeom>
            <a:avLst/>
            <a:gdLst/>
            <a:ahLst/>
            <a:cxnLst/>
            <a:rect l="l" t="t" r="r" b="b"/>
            <a:pathLst>
              <a:path w="9008923" h="6713833">
                <a:moveTo>
                  <a:pt x="0" y="0"/>
                </a:moveTo>
                <a:lnTo>
                  <a:pt x="9008923" y="0"/>
                </a:lnTo>
                <a:lnTo>
                  <a:pt x="9008923" y="6713834"/>
                </a:lnTo>
                <a:lnTo>
                  <a:pt x="0" y="6713834"/>
                </a:lnTo>
                <a:lnTo>
                  <a:pt x="0" y="0"/>
                </a:lnTo>
                <a:close/>
              </a:path>
            </a:pathLst>
          </a:custGeom>
          <a:blipFill>
            <a:blip r:embed="rId2"/>
            <a:stretch>
              <a:fillRect l="-331" t="-1091" r="-6216"/>
            </a:stretch>
          </a:blipFill>
        </p:spPr>
        <p:txBody>
          <a:bodyPr/>
          <a:lstStyle/>
          <a:p>
            <a:endParaRPr lang="en-US"/>
          </a:p>
        </p:txBody>
      </p:sp>
      <p:sp>
        <p:nvSpPr>
          <p:cNvPr id="3" name="TextBox 3"/>
          <p:cNvSpPr txBox="1"/>
          <p:nvPr/>
        </p:nvSpPr>
        <p:spPr>
          <a:xfrm>
            <a:off x="10573604" y="2476500"/>
            <a:ext cx="6952395" cy="3726085"/>
          </a:xfrm>
          <a:prstGeom prst="rect">
            <a:avLst/>
          </a:prstGeom>
        </p:spPr>
        <p:txBody>
          <a:bodyPr wrap="square" lIns="0" tIns="0" rIns="0" bIns="0" rtlCol="0" anchor="t">
            <a:spAutoFit/>
          </a:bodyPr>
          <a:lstStyle/>
          <a:p>
            <a:pPr marL="514350" indent="-514350">
              <a:lnSpc>
                <a:spcPts val="4200"/>
              </a:lnSpc>
              <a:spcBef>
                <a:spcPct val="0"/>
              </a:spcBef>
              <a:buFont typeface="+mj-lt"/>
              <a:buAutoNum type="arabicPeriod" startAt="3"/>
            </a:pPr>
            <a:r>
              <a:rPr lang="en-US" sz="3000" spc="179">
                <a:solidFill>
                  <a:srgbClr val="000000"/>
                </a:solidFill>
                <a:latin typeface="Inter"/>
                <a:ea typeface="Inter"/>
                <a:cs typeface="Inter"/>
                <a:sym typeface="Inter"/>
              </a:rPr>
              <a:t> A check mark will show on “</a:t>
            </a:r>
            <a:r>
              <a:rPr lang="en-US" sz="3000" b="1" spc="179">
                <a:solidFill>
                  <a:srgbClr val="000000"/>
                </a:solidFill>
                <a:latin typeface="Inter"/>
                <a:ea typeface="Inter"/>
                <a:cs typeface="Inter"/>
                <a:sym typeface="Inter"/>
              </a:rPr>
              <a:t>Start Operating Day”</a:t>
            </a:r>
            <a:endParaRPr lang="en-US" sz="3000" spc="179">
              <a:solidFill>
                <a:srgbClr val="000000"/>
              </a:solidFill>
              <a:latin typeface="Inter"/>
              <a:ea typeface="Inter"/>
              <a:cs typeface="Inter"/>
              <a:sym typeface="Inter"/>
            </a:endParaRPr>
          </a:p>
          <a:p>
            <a:pPr marL="514350" indent="-514350">
              <a:lnSpc>
                <a:spcPts val="4200"/>
              </a:lnSpc>
              <a:spcBef>
                <a:spcPct val="0"/>
              </a:spcBef>
              <a:buFont typeface="+mj-lt"/>
              <a:buAutoNum type="arabicPeriod" startAt="3"/>
            </a:pPr>
            <a:endParaRPr lang="en-US" sz="3000" spc="179">
              <a:solidFill>
                <a:srgbClr val="000000"/>
              </a:solidFill>
              <a:latin typeface="Inter"/>
              <a:ea typeface="Inter"/>
              <a:cs typeface="Inter"/>
              <a:sym typeface="Inter"/>
            </a:endParaRPr>
          </a:p>
          <a:p>
            <a:pPr marL="514350" indent="-514350">
              <a:lnSpc>
                <a:spcPts val="4200"/>
              </a:lnSpc>
              <a:spcBef>
                <a:spcPct val="0"/>
              </a:spcBef>
              <a:buFont typeface="+mj-lt"/>
              <a:buAutoNum type="arabicPeriod" startAt="4"/>
            </a:pPr>
            <a:r>
              <a:rPr lang="en-US" sz="3000" spc="179">
                <a:solidFill>
                  <a:srgbClr val="000000"/>
                </a:solidFill>
                <a:latin typeface="Inter"/>
                <a:ea typeface="Inter"/>
                <a:cs typeface="Inter"/>
                <a:sym typeface="Inter"/>
              </a:rPr>
              <a:t>Bottom Ribbon displays</a:t>
            </a:r>
            <a:r>
              <a:rPr lang="en-US" sz="3000" b="1" spc="179">
                <a:solidFill>
                  <a:srgbClr val="000000"/>
                </a:solidFill>
                <a:latin typeface="Inter"/>
                <a:ea typeface="Inter"/>
                <a:cs typeface="Inter"/>
                <a:sym typeface="Inter"/>
              </a:rPr>
              <a:t> </a:t>
            </a:r>
          </a:p>
          <a:p>
            <a:pPr marL="457200" indent="-457200">
              <a:lnSpc>
                <a:spcPts val="4200"/>
              </a:lnSpc>
              <a:spcBef>
                <a:spcPct val="0"/>
              </a:spcBef>
              <a:buFont typeface="Arial" panose="020B0604020202020204" pitchFamily="34" charset="0"/>
              <a:buChar char="•"/>
            </a:pPr>
            <a:r>
              <a:rPr lang="en-US" sz="3000" b="1" spc="179">
                <a:solidFill>
                  <a:srgbClr val="000000"/>
                </a:solidFill>
                <a:latin typeface="Inter"/>
                <a:ea typeface="Inter"/>
                <a:cs typeface="Inter"/>
                <a:sym typeface="Inter"/>
              </a:rPr>
              <a:t>Location Code</a:t>
            </a:r>
          </a:p>
          <a:p>
            <a:pPr marL="457200" indent="-457200">
              <a:lnSpc>
                <a:spcPts val="4200"/>
              </a:lnSpc>
              <a:spcBef>
                <a:spcPct val="0"/>
              </a:spcBef>
              <a:buFont typeface="Arial" panose="020B0604020202020204" pitchFamily="34" charset="0"/>
              <a:buChar char="•"/>
            </a:pPr>
            <a:r>
              <a:rPr lang="en-US" sz="3000" b="1" spc="179">
                <a:solidFill>
                  <a:srgbClr val="000000"/>
                </a:solidFill>
                <a:latin typeface="Inter"/>
                <a:ea typeface="Inter"/>
                <a:cs typeface="Inter"/>
                <a:sym typeface="Inter"/>
              </a:rPr>
              <a:t>Site Name</a:t>
            </a:r>
          </a:p>
          <a:p>
            <a:pPr marL="457200" indent="-457200">
              <a:lnSpc>
                <a:spcPts val="4200"/>
              </a:lnSpc>
              <a:spcBef>
                <a:spcPct val="0"/>
              </a:spcBef>
              <a:buFont typeface="Arial" panose="020B0604020202020204" pitchFamily="34" charset="0"/>
              <a:buChar char="•"/>
            </a:pPr>
            <a:r>
              <a:rPr lang="en-US" sz="3000" b="1" spc="179">
                <a:solidFill>
                  <a:srgbClr val="000000"/>
                </a:solidFill>
                <a:latin typeface="Inter"/>
                <a:ea typeface="Inter"/>
                <a:cs typeface="Inter"/>
                <a:sym typeface="Inter"/>
              </a:rPr>
              <a:t>Current Date Open</a:t>
            </a:r>
          </a:p>
        </p:txBody>
      </p:sp>
      <p:sp>
        <p:nvSpPr>
          <p:cNvPr id="5" name="Slide Number Placeholder 4">
            <a:extLst>
              <a:ext uri="{FF2B5EF4-FFF2-40B4-BE49-F238E27FC236}">
                <a16:creationId xmlns:a16="http://schemas.microsoft.com/office/drawing/2014/main" id="{18CCCC48-C5CC-3D43-E862-C42343F71980}"/>
              </a:ext>
            </a:extLst>
          </p:cNvPr>
          <p:cNvSpPr>
            <a:spLocks noGrp="1"/>
          </p:cNvSpPr>
          <p:nvPr>
            <p:ph type="sldNum" sz="quarter" idx="12"/>
          </p:nvPr>
        </p:nvSpPr>
        <p:spPr/>
        <p:txBody>
          <a:bodyPr/>
          <a:lstStyle/>
          <a:p>
            <a:fld id="{B6F15528-21DE-4FAA-801E-634DDDAF4B2B}" type="slidenum">
              <a:rPr lang="en-US" smtClean="0"/>
              <a:pPr/>
              <a:t>6</a:t>
            </a:fld>
            <a:endParaRPr lang="en-US"/>
          </a:p>
        </p:txBody>
      </p:sp>
      <p:sp>
        <p:nvSpPr>
          <p:cNvPr id="7" name="TextBox 5">
            <a:extLst>
              <a:ext uri="{FF2B5EF4-FFF2-40B4-BE49-F238E27FC236}">
                <a16:creationId xmlns:a16="http://schemas.microsoft.com/office/drawing/2014/main" id="{C3D89F17-5B76-2500-AD51-C6F95F1551C1}"/>
              </a:ext>
            </a:extLst>
          </p:cNvPr>
          <p:cNvSpPr txBox="1"/>
          <p:nvPr/>
        </p:nvSpPr>
        <p:spPr>
          <a:xfrm>
            <a:off x="549601" y="645858"/>
            <a:ext cx="14362591" cy="910506"/>
          </a:xfrm>
          <a:prstGeom prst="rect">
            <a:avLst/>
          </a:prstGeom>
        </p:spPr>
        <p:txBody>
          <a:bodyPr lIns="0" tIns="0" rIns="0" bIns="0" rtlCol="0" anchor="t">
            <a:spAutoFit/>
          </a:bodyPr>
          <a:lstStyle/>
          <a:p>
            <a:pPr algn="ctr">
              <a:lnSpc>
                <a:spcPts val="7080"/>
              </a:lnSpc>
            </a:pPr>
            <a:r>
              <a:rPr lang="en-US" sz="6000" b="1" spc="108">
                <a:solidFill>
                  <a:srgbClr val="000000"/>
                </a:solidFill>
                <a:latin typeface="Inter"/>
                <a:ea typeface="Inter"/>
                <a:cs typeface="Inter"/>
                <a:sym typeface="Inter"/>
              </a:rPr>
              <a:t>Starting your Day-Continued</a:t>
            </a:r>
          </a:p>
        </p:txBody>
      </p:sp>
      <p:cxnSp>
        <p:nvCxnSpPr>
          <p:cNvPr id="6" name="Straight Arrow Connector 5">
            <a:extLst>
              <a:ext uri="{FF2B5EF4-FFF2-40B4-BE49-F238E27FC236}">
                <a16:creationId xmlns:a16="http://schemas.microsoft.com/office/drawing/2014/main" id="{F8408CCB-F7E6-72F2-CF8B-2EC3FFA59D0B}"/>
              </a:ext>
            </a:extLst>
          </p:cNvPr>
          <p:cNvCxnSpPr/>
          <p:nvPr/>
        </p:nvCxnSpPr>
        <p:spPr>
          <a:xfrm flipH="1">
            <a:off x="1734403" y="2684509"/>
            <a:ext cx="8839201" cy="22098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1E7D7BA-DAFB-9516-A10B-074C01E169FD}"/>
              </a:ext>
            </a:extLst>
          </p:cNvPr>
          <p:cNvCxnSpPr>
            <a:cxnSpLocks/>
          </p:cNvCxnSpPr>
          <p:nvPr/>
        </p:nvCxnSpPr>
        <p:spPr>
          <a:xfrm flipH="1">
            <a:off x="1905000" y="4457700"/>
            <a:ext cx="8668604" cy="420635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6564145" y="1028700"/>
            <a:ext cx="695155" cy="775528"/>
          </a:xfrm>
          <a:custGeom>
            <a:avLst/>
            <a:gdLst/>
            <a:ahLst/>
            <a:cxnLst/>
            <a:rect l="l" t="t" r="r" b="b"/>
            <a:pathLst>
              <a:path w="695155" h="775528">
                <a:moveTo>
                  <a:pt x="0" y="0"/>
                </a:moveTo>
                <a:lnTo>
                  <a:pt x="695155" y="0"/>
                </a:lnTo>
                <a:lnTo>
                  <a:pt x="695155" y="775528"/>
                </a:lnTo>
                <a:lnTo>
                  <a:pt x="0" y="7755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762000" y="2095500"/>
            <a:ext cx="7671553" cy="5792023"/>
          </a:xfrm>
          <a:custGeom>
            <a:avLst/>
            <a:gdLst/>
            <a:ahLst/>
            <a:cxnLst/>
            <a:rect l="l" t="t" r="r" b="b"/>
            <a:pathLst>
              <a:path w="7671553" h="5792023">
                <a:moveTo>
                  <a:pt x="0" y="0"/>
                </a:moveTo>
                <a:lnTo>
                  <a:pt x="7671553" y="0"/>
                </a:lnTo>
                <a:lnTo>
                  <a:pt x="7671553" y="5792022"/>
                </a:lnTo>
                <a:lnTo>
                  <a:pt x="0" y="5792022"/>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649502" y="365823"/>
            <a:ext cx="14849380" cy="940770"/>
          </a:xfrm>
          <a:prstGeom prst="rect">
            <a:avLst/>
          </a:prstGeom>
        </p:spPr>
        <p:txBody>
          <a:bodyPr lIns="0" tIns="0" rIns="0" bIns="0" rtlCol="0" anchor="t">
            <a:spAutoFit/>
          </a:bodyPr>
          <a:lstStyle/>
          <a:p>
            <a:pPr algn="ctr">
              <a:lnSpc>
                <a:spcPts val="7920"/>
              </a:lnSpc>
            </a:pPr>
            <a:r>
              <a:rPr lang="en-US" sz="6000" b="1" spc="108">
                <a:solidFill>
                  <a:srgbClr val="000000"/>
                </a:solidFill>
                <a:latin typeface="Inter"/>
                <a:ea typeface="Inter"/>
                <a:cs typeface="Inter"/>
                <a:sym typeface="Inter"/>
              </a:rPr>
              <a:t>Begin Your Meal Service </a:t>
            </a:r>
          </a:p>
        </p:txBody>
      </p:sp>
      <p:sp>
        <p:nvSpPr>
          <p:cNvPr id="8" name="TextBox 8"/>
          <p:cNvSpPr txBox="1"/>
          <p:nvPr/>
        </p:nvSpPr>
        <p:spPr>
          <a:xfrm>
            <a:off x="9372600" y="2954304"/>
            <a:ext cx="6653338" cy="3726085"/>
          </a:xfrm>
          <a:prstGeom prst="rect">
            <a:avLst/>
          </a:prstGeom>
        </p:spPr>
        <p:txBody>
          <a:bodyPr lIns="0" tIns="0" rIns="0" bIns="0" rtlCol="0" anchor="t">
            <a:spAutoFit/>
          </a:bodyPr>
          <a:lstStyle/>
          <a:p>
            <a:pPr algn="ctr">
              <a:lnSpc>
                <a:spcPts val="4200"/>
              </a:lnSpc>
              <a:spcBef>
                <a:spcPct val="0"/>
              </a:spcBef>
            </a:pPr>
            <a:r>
              <a:rPr lang="en-US" sz="3000" spc="179">
                <a:solidFill>
                  <a:srgbClr val="000000"/>
                </a:solidFill>
                <a:latin typeface="Inter"/>
                <a:ea typeface="Inter"/>
                <a:cs typeface="Inter"/>
                <a:sym typeface="Inter"/>
              </a:rPr>
              <a:t>1. Click </a:t>
            </a:r>
            <a:r>
              <a:rPr lang="en-US" sz="3000" b="1" spc="179">
                <a:solidFill>
                  <a:srgbClr val="000000"/>
                </a:solidFill>
                <a:latin typeface="Inter"/>
                <a:ea typeface="Inter"/>
                <a:cs typeface="Inter"/>
                <a:sym typeface="Inter"/>
              </a:rPr>
              <a:t>“Start Meal Breakfast / Lunch” </a:t>
            </a:r>
          </a:p>
          <a:p>
            <a:pPr marL="457200" indent="-457200" algn="ctr">
              <a:lnSpc>
                <a:spcPts val="4200"/>
              </a:lnSpc>
              <a:spcBef>
                <a:spcPct val="0"/>
              </a:spcBef>
              <a:buFont typeface="Arial" panose="020B0604020202020204" pitchFamily="34" charset="0"/>
              <a:buChar char="•"/>
            </a:pPr>
            <a:r>
              <a:rPr lang="en-US" sz="3000" spc="179">
                <a:solidFill>
                  <a:srgbClr val="000000"/>
                </a:solidFill>
                <a:latin typeface="Inter"/>
                <a:ea typeface="Inter"/>
                <a:cs typeface="Inter"/>
                <a:sym typeface="Inter"/>
              </a:rPr>
              <a:t>Verify correct Meal Service &amp; date is selected. </a:t>
            </a:r>
          </a:p>
          <a:p>
            <a:pPr>
              <a:lnSpc>
                <a:spcPts val="4200"/>
              </a:lnSpc>
              <a:spcBef>
                <a:spcPct val="0"/>
              </a:spcBef>
            </a:pPr>
            <a:r>
              <a:rPr lang="en-US" sz="3000" spc="179">
                <a:solidFill>
                  <a:srgbClr val="000000"/>
                </a:solidFill>
                <a:latin typeface="Inter"/>
                <a:ea typeface="Inter"/>
                <a:cs typeface="Inter"/>
                <a:sym typeface="Inter"/>
              </a:rPr>
              <a:t>  2. Click </a:t>
            </a:r>
            <a:r>
              <a:rPr lang="en-US" sz="3000" b="1" spc="179">
                <a:solidFill>
                  <a:srgbClr val="000000"/>
                </a:solidFill>
                <a:latin typeface="Inter"/>
                <a:ea typeface="Inter"/>
                <a:cs typeface="Inter"/>
                <a:sym typeface="Inter"/>
              </a:rPr>
              <a:t>“OK”</a:t>
            </a:r>
            <a:r>
              <a:rPr lang="en-US" sz="3000" spc="179">
                <a:solidFill>
                  <a:srgbClr val="000000"/>
                </a:solidFill>
                <a:latin typeface="Inter"/>
                <a:ea typeface="Inter"/>
                <a:cs typeface="Inter"/>
                <a:sym typeface="Inter"/>
              </a:rPr>
              <a:t>. </a:t>
            </a:r>
          </a:p>
          <a:p>
            <a:pPr algn="ctr">
              <a:lnSpc>
                <a:spcPts val="4200"/>
              </a:lnSpc>
              <a:spcBef>
                <a:spcPct val="0"/>
              </a:spcBef>
            </a:pPr>
            <a:r>
              <a:rPr lang="en-US" sz="3000" spc="179">
                <a:solidFill>
                  <a:srgbClr val="000000"/>
                </a:solidFill>
                <a:latin typeface="Inter"/>
                <a:ea typeface="Inter"/>
                <a:cs typeface="Inter"/>
                <a:sym typeface="Inter"/>
              </a:rPr>
              <a:t>(Example is showing breakfast)</a:t>
            </a:r>
          </a:p>
          <a:p>
            <a:pPr algn="ctr">
              <a:lnSpc>
                <a:spcPts val="4200"/>
              </a:lnSpc>
              <a:spcBef>
                <a:spcPct val="0"/>
              </a:spcBef>
            </a:pPr>
            <a:endParaRPr lang="en-US" sz="3000" spc="179">
              <a:solidFill>
                <a:srgbClr val="000000"/>
              </a:solidFill>
              <a:latin typeface="Inter"/>
              <a:ea typeface="Inter"/>
              <a:cs typeface="Inter"/>
              <a:sym typeface="Inter"/>
            </a:endParaRPr>
          </a:p>
        </p:txBody>
      </p:sp>
      <p:sp>
        <p:nvSpPr>
          <p:cNvPr id="2" name="Arrow: Right 1">
            <a:extLst>
              <a:ext uri="{FF2B5EF4-FFF2-40B4-BE49-F238E27FC236}">
                <a16:creationId xmlns:a16="http://schemas.microsoft.com/office/drawing/2014/main" id="{00B39BFE-7E83-DEF1-40B5-DCADB14814A9}"/>
              </a:ext>
            </a:extLst>
          </p:cNvPr>
          <p:cNvSpPr/>
          <p:nvPr/>
        </p:nvSpPr>
        <p:spPr>
          <a:xfrm rot="10500832">
            <a:off x="1668885" y="3583272"/>
            <a:ext cx="7936903" cy="183891"/>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B8A72589-2D38-D431-0BA8-A4D40C7EC96B}"/>
              </a:ext>
            </a:extLst>
          </p:cNvPr>
          <p:cNvCxnSpPr>
            <a:cxnSpLocks/>
          </p:cNvCxnSpPr>
          <p:nvPr/>
        </p:nvCxnSpPr>
        <p:spPr>
          <a:xfrm flipH="1">
            <a:off x="6553200" y="5372100"/>
            <a:ext cx="3045561" cy="24178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564145" y="1028700"/>
            <a:ext cx="695155" cy="775528"/>
          </a:xfrm>
          <a:custGeom>
            <a:avLst/>
            <a:gdLst/>
            <a:ahLst/>
            <a:cxnLst/>
            <a:rect l="l" t="t" r="r" b="b"/>
            <a:pathLst>
              <a:path w="695155" h="775528">
                <a:moveTo>
                  <a:pt x="0" y="0"/>
                </a:moveTo>
                <a:lnTo>
                  <a:pt x="695155" y="0"/>
                </a:lnTo>
                <a:lnTo>
                  <a:pt x="695155" y="775528"/>
                </a:lnTo>
                <a:lnTo>
                  <a:pt x="0" y="7755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28700" y="2300814"/>
            <a:ext cx="8441672" cy="6341806"/>
          </a:xfrm>
          <a:custGeom>
            <a:avLst/>
            <a:gdLst/>
            <a:ahLst/>
            <a:cxnLst/>
            <a:rect l="l" t="t" r="r" b="b"/>
            <a:pathLst>
              <a:path w="8441672" h="6341806">
                <a:moveTo>
                  <a:pt x="0" y="0"/>
                </a:moveTo>
                <a:lnTo>
                  <a:pt x="8441672" y="0"/>
                </a:lnTo>
                <a:lnTo>
                  <a:pt x="8441672" y="6341807"/>
                </a:lnTo>
                <a:lnTo>
                  <a:pt x="0" y="6341807"/>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0672402" y="2776143"/>
            <a:ext cx="5467240" cy="4264694"/>
          </a:xfrm>
          <a:prstGeom prst="rect">
            <a:avLst/>
          </a:prstGeom>
        </p:spPr>
        <p:txBody>
          <a:bodyPr lIns="0" tIns="0" rIns="0" bIns="0" rtlCol="0" anchor="t">
            <a:spAutoFit/>
          </a:bodyPr>
          <a:lstStyle/>
          <a:p>
            <a:pPr marL="457200" indent="-457200" algn="ctr">
              <a:lnSpc>
                <a:spcPts val="4200"/>
              </a:lnSpc>
              <a:spcBef>
                <a:spcPct val="0"/>
              </a:spcBef>
              <a:buFont typeface="Arial" panose="020B0604020202020204" pitchFamily="34" charset="0"/>
              <a:buChar char="•"/>
            </a:pPr>
            <a:r>
              <a:rPr lang="en-US" sz="3000" spc="179">
                <a:solidFill>
                  <a:srgbClr val="000000"/>
                </a:solidFill>
                <a:latin typeface="Inter"/>
                <a:ea typeface="Inter"/>
                <a:cs typeface="Inter"/>
                <a:sym typeface="Inter"/>
              </a:rPr>
              <a:t>Start Meal Breakfast will be checked. </a:t>
            </a:r>
          </a:p>
          <a:p>
            <a:pPr marL="457200" indent="-457200" algn="ctr">
              <a:lnSpc>
                <a:spcPts val="4200"/>
              </a:lnSpc>
              <a:spcBef>
                <a:spcPct val="0"/>
              </a:spcBef>
              <a:buFont typeface="Arial" panose="020B0604020202020204" pitchFamily="34" charset="0"/>
              <a:buChar char="•"/>
            </a:pPr>
            <a:r>
              <a:rPr lang="en-US" sz="3000" spc="179">
                <a:solidFill>
                  <a:srgbClr val="000000"/>
                </a:solidFill>
                <a:latin typeface="Inter"/>
                <a:ea typeface="Inter"/>
                <a:cs typeface="Inter"/>
                <a:sym typeface="Inter"/>
              </a:rPr>
              <a:t>Meal Control Box will generate </a:t>
            </a:r>
            <a:r>
              <a:rPr lang="en-US" sz="3000" b="1" spc="179">
                <a:solidFill>
                  <a:srgbClr val="000000"/>
                </a:solidFill>
                <a:latin typeface="Inter"/>
                <a:ea typeface="Inter"/>
                <a:cs typeface="Inter"/>
                <a:sym typeface="Inter"/>
              </a:rPr>
              <a:t>“Click Close”.  </a:t>
            </a:r>
          </a:p>
          <a:p>
            <a:pPr marL="457200" indent="-457200" algn="ctr">
              <a:lnSpc>
                <a:spcPts val="4200"/>
              </a:lnSpc>
              <a:spcBef>
                <a:spcPct val="0"/>
              </a:spcBef>
              <a:buFont typeface="Arial" panose="020B0604020202020204" pitchFamily="34" charset="0"/>
              <a:buChar char="•"/>
            </a:pPr>
            <a:endParaRPr lang="en-US" sz="3000" b="1" spc="179">
              <a:solidFill>
                <a:srgbClr val="000000"/>
              </a:solidFill>
              <a:latin typeface="Inter"/>
              <a:ea typeface="Inter"/>
              <a:cs typeface="Inter"/>
              <a:sym typeface="Inter"/>
            </a:endParaRPr>
          </a:p>
          <a:p>
            <a:pPr marL="457200" indent="-457200" algn="ctr">
              <a:lnSpc>
                <a:spcPts val="4200"/>
              </a:lnSpc>
              <a:spcBef>
                <a:spcPct val="0"/>
              </a:spcBef>
              <a:buFont typeface="Arial" panose="020B0604020202020204" pitchFamily="34" charset="0"/>
              <a:buChar char="•"/>
            </a:pPr>
            <a:r>
              <a:rPr lang="en-US" sz="3000" spc="179">
                <a:solidFill>
                  <a:srgbClr val="000000"/>
                </a:solidFill>
                <a:latin typeface="Inter"/>
                <a:ea typeface="Inter"/>
                <a:cs typeface="Inter"/>
                <a:sym typeface="Inter"/>
              </a:rPr>
              <a:t>Bottom Ribbon displays current </a:t>
            </a:r>
            <a:r>
              <a:rPr lang="en-US" sz="3000" b="1" spc="179">
                <a:solidFill>
                  <a:srgbClr val="000000"/>
                </a:solidFill>
                <a:latin typeface="Inter"/>
                <a:ea typeface="Inter"/>
                <a:cs typeface="Inter"/>
                <a:sym typeface="Inter"/>
              </a:rPr>
              <a:t>Open Date </a:t>
            </a:r>
            <a:r>
              <a:rPr lang="en-US" sz="3000" spc="179">
                <a:solidFill>
                  <a:srgbClr val="000000"/>
                </a:solidFill>
                <a:latin typeface="Inter"/>
                <a:ea typeface="Inter"/>
                <a:cs typeface="Inter"/>
                <a:sym typeface="Inter"/>
              </a:rPr>
              <a:t>&amp; </a:t>
            </a:r>
            <a:r>
              <a:rPr lang="en-US" sz="3000" b="1" spc="179">
                <a:solidFill>
                  <a:srgbClr val="000000"/>
                </a:solidFill>
                <a:latin typeface="Inter"/>
                <a:ea typeface="Inter"/>
                <a:cs typeface="Inter"/>
                <a:sym typeface="Inter"/>
              </a:rPr>
              <a:t>Meal Service</a:t>
            </a:r>
          </a:p>
        </p:txBody>
      </p:sp>
      <p:sp>
        <p:nvSpPr>
          <p:cNvPr id="7" name="TextBox 6">
            <a:extLst>
              <a:ext uri="{FF2B5EF4-FFF2-40B4-BE49-F238E27FC236}">
                <a16:creationId xmlns:a16="http://schemas.microsoft.com/office/drawing/2014/main" id="{41BDAB59-F0CA-C88A-E139-CFB360EBB2EF}"/>
              </a:ext>
            </a:extLst>
          </p:cNvPr>
          <p:cNvSpPr txBox="1"/>
          <p:nvPr/>
        </p:nvSpPr>
        <p:spPr>
          <a:xfrm>
            <a:off x="2667000" y="295142"/>
            <a:ext cx="12039600" cy="1033103"/>
          </a:xfrm>
          <a:prstGeom prst="rect">
            <a:avLst/>
          </a:prstGeom>
          <a:noFill/>
        </p:spPr>
        <p:txBody>
          <a:bodyPr wrap="square">
            <a:spAutoFit/>
          </a:bodyPr>
          <a:lstStyle/>
          <a:p>
            <a:pPr algn="ctr">
              <a:lnSpc>
                <a:spcPts val="7920"/>
              </a:lnSpc>
            </a:pPr>
            <a:r>
              <a:rPr lang="en-US" sz="6000" b="1" spc="108">
                <a:solidFill>
                  <a:srgbClr val="000000"/>
                </a:solidFill>
                <a:latin typeface="Inter"/>
                <a:ea typeface="Inter"/>
                <a:cs typeface="Inter"/>
                <a:sym typeface="Inter"/>
              </a:rPr>
              <a:t>Begin Your Meal Service </a:t>
            </a:r>
          </a:p>
        </p:txBody>
      </p:sp>
      <p:sp>
        <p:nvSpPr>
          <p:cNvPr id="8" name="TextBox 7">
            <a:extLst>
              <a:ext uri="{FF2B5EF4-FFF2-40B4-BE49-F238E27FC236}">
                <a16:creationId xmlns:a16="http://schemas.microsoft.com/office/drawing/2014/main" id="{03AC357C-9874-2BBB-B4D7-FF5EDAF2CDE5}"/>
              </a:ext>
            </a:extLst>
          </p:cNvPr>
          <p:cNvSpPr txBox="1"/>
          <p:nvPr/>
        </p:nvSpPr>
        <p:spPr>
          <a:xfrm>
            <a:off x="9996237" y="8488735"/>
            <a:ext cx="7086600" cy="1119345"/>
          </a:xfrm>
          <a:prstGeom prst="rect">
            <a:avLst/>
          </a:prstGeom>
          <a:noFill/>
        </p:spPr>
        <p:txBody>
          <a:bodyPr wrap="square">
            <a:spAutoFit/>
          </a:bodyPr>
          <a:lstStyle/>
          <a:p>
            <a:pPr marL="457200" indent="-457200" algn="ctr">
              <a:lnSpc>
                <a:spcPts val="4200"/>
              </a:lnSpc>
              <a:spcBef>
                <a:spcPct val="0"/>
              </a:spcBef>
              <a:buFont typeface="Arial" panose="020B0604020202020204" pitchFamily="34" charset="0"/>
              <a:buChar char="•"/>
            </a:pPr>
            <a:r>
              <a:rPr lang="en-US" sz="2800" spc="179">
                <a:solidFill>
                  <a:srgbClr val="000000"/>
                </a:solidFill>
                <a:latin typeface="Inter"/>
                <a:ea typeface="Inter"/>
                <a:cs typeface="Inter"/>
                <a:sym typeface="Inter"/>
              </a:rPr>
              <a:t>Note: Employee meals </a:t>
            </a:r>
          </a:p>
          <a:p>
            <a:pPr algn="ctr">
              <a:lnSpc>
                <a:spcPts val="4200"/>
              </a:lnSpc>
              <a:spcBef>
                <a:spcPct val="0"/>
              </a:spcBef>
            </a:pPr>
            <a:r>
              <a:rPr lang="en-US" sz="2800" spc="179">
                <a:solidFill>
                  <a:srgbClr val="000000"/>
                </a:solidFill>
                <a:latin typeface="Inter"/>
                <a:ea typeface="Inter"/>
                <a:cs typeface="Inter"/>
                <a:sym typeface="Inter"/>
              </a:rPr>
              <a:t>(see next slide)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6564145" y="1028700"/>
            <a:ext cx="695155" cy="775528"/>
          </a:xfrm>
          <a:custGeom>
            <a:avLst/>
            <a:gdLst/>
            <a:ahLst/>
            <a:cxnLst/>
            <a:rect l="l" t="t" r="r" b="b"/>
            <a:pathLst>
              <a:path w="695155" h="775528">
                <a:moveTo>
                  <a:pt x="0" y="0"/>
                </a:moveTo>
                <a:lnTo>
                  <a:pt x="695155" y="0"/>
                </a:lnTo>
                <a:lnTo>
                  <a:pt x="695155" y="775528"/>
                </a:lnTo>
                <a:lnTo>
                  <a:pt x="0" y="7755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549601" y="1995986"/>
            <a:ext cx="10423199" cy="6119314"/>
          </a:xfrm>
          <a:custGeom>
            <a:avLst/>
            <a:gdLst/>
            <a:ahLst/>
            <a:cxnLst/>
            <a:rect l="l" t="t" r="r" b="b"/>
            <a:pathLst>
              <a:path w="10268403" h="6295028">
                <a:moveTo>
                  <a:pt x="0" y="0"/>
                </a:moveTo>
                <a:lnTo>
                  <a:pt x="10268403" y="0"/>
                </a:lnTo>
                <a:lnTo>
                  <a:pt x="10268403" y="6295028"/>
                </a:lnTo>
                <a:lnTo>
                  <a:pt x="0" y="6295028"/>
                </a:lnTo>
                <a:lnTo>
                  <a:pt x="0" y="0"/>
                </a:lnTo>
                <a:close/>
              </a:path>
            </a:pathLst>
          </a:custGeom>
          <a:blipFill>
            <a:blip r:embed="rId4"/>
            <a:stretch>
              <a:fillRect r="-16493" b="-2159"/>
            </a:stretch>
          </a:blipFill>
        </p:spPr>
        <p:txBody>
          <a:bodyPr/>
          <a:lstStyle/>
          <a:p>
            <a:endParaRPr lang="en-US"/>
          </a:p>
        </p:txBody>
      </p:sp>
      <p:sp>
        <p:nvSpPr>
          <p:cNvPr id="7" name="TextBox 7"/>
          <p:cNvSpPr txBox="1"/>
          <p:nvPr/>
        </p:nvSpPr>
        <p:spPr>
          <a:xfrm>
            <a:off x="3733800" y="342900"/>
            <a:ext cx="8731491" cy="910506"/>
          </a:xfrm>
          <a:prstGeom prst="rect">
            <a:avLst/>
          </a:prstGeom>
        </p:spPr>
        <p:txBody>
          <a:bodyPr lIns="0" tIns="0" rIns="0" bIns="0" rtlCol="0" anchor="t">
            <a:spAutoFit/>
          </a:bodyPr>
          <a:lstStyle/>
          <a:p>
            <a:pPr algn="ctr">
              <a:lnSpc>
                <a:spcPts val="7080"/>
              </a:lnSpc>
            </a:pPr>
            <a:r>
              <a:rPr lang="en-US" sz="6000" b="1">
                <a:solidFill>
                  <a:srgbClr val="000000"/>
                </a:solidFill>
                <a:latin typeface="Inter"/>
                <a:ea typeface="Inter"/>
                <a:cs typeface="Inter"/>
                <a:sym typeface="Inter"/>
              </a:rPr>
              <a:t>Enter Employee Meals  </a:t>
            </a:r>
          </a:p>
        </p:txBody>
      </p:sp>
      <p:sp>
        <p:nvSpPr>
          <p:cNvPr id="8" name="TextBox 8"/>
          <p:cNvSpPr txBox="1"/>
          <p:nvPr/>
        </p:nvSpPr>
        <p:spPr>
          <a:xfrm>
            <a:off x="11563082" y="2267166"/>
            <a:ext cx="5962918" cy="1033040"/>
          </a:xfrm>
          <a:prstGeom prst="rect">
            <a:avLst/>
          </a:prstGeom>
        </p:spPr>
        <p:txBody>
          <a:bodyPr wrap="square" lIns="0" tIns="0" rIns="0" bIns="0" rtlCol="0" anchor="t">
            <a:spAutoFit/>
          </a:bodyPr>
          <a:lstStyle/>
          <a:p>
            <a:pPr algn="ctr">
              <a:lnSpc>
                <a:spcPts val="4200"/>
              </a:lnSpc>
              <a:spcBef>
                <a:spcPct val="0"/>
              </a:spcBef>
            </a:pPr>
            <a:r>
              <a:rPr lang="en-US" sz="3000" spc="179">
                <a:solidFill>
                  <a:srgbClr val="000000"/>
                </a:solidFill>
                <a:latin typeface="Inter"/>
                <a:ea typeface="Inter"/>
                <a:cs typeface="Inter"/>
                <a:sym typeface="Inter"/>
              </a:rPr>
              <a:t>1. On “</a:t>
            </a:r>
            <a:r>
              <a:rPr lang="en-US" sz="3000" b="1" spc="179">
                <a:solidFill>
                  <a:srgbClr val="000000"/>
                </a:solidFill>
                <a:latin typeface="Inter"/>
                <a:ea typeface="Inter"/>
                <a:cs typeface="Inter"/>
                <a:sym typeface="Inter"/>
              </a:rPr>
              <a:t>Point Of Sale Tab</a:t>
            </a:r>
            <a:r>
              <a:rPr lang="en-US" sz="3000" spc="179">
                <a:solidFill>
                  <a:srgbClr val="000000"/>
                </a:solidFill>
                <a:latin typeface="Inter"/>
                <a:ea typeface="Inter"/>
                <a:cs typeface="Inter"/>
                <a:sym typeface="Inter"/>
              </a:rPr>
              <a:t>” Select </a:t>
            </a:r>
            <a:r>
              <a:rPr lang="en-US" sz="3000" b="1" spc="179">
                <a:solidFill>
                  <a:srgbClr val="000000"/>
                </a:solidFill>
                <a:latin typeface="Inter"/>
                <a:ea typeface="Inter"/>
                <a:cs typeface="Inter"/>
                <a:sym typeface="Inter"/>
              </a:rPr>
              <a:t>“Meal Control Pane</a:t>
            </a:r>
            <a:r>
              <a:rPr lang="en-US" sz="3000" spc="179">
                <a:solidFill>
                  <a:srgbClr val="000000"/>
                </a:solidFill>
                <a:latin typeface="Inter"/>
                <a:ea typeface="Inter"/>
                <a:cs typeface="Inter"/>
                <a:sym typeface="Inter"/>
              </a:rPr>
              <a:t>l”</a:t>
            </a:r>
          </a:p>
        </p:txBody>
      </p:sp>
      <p:sp>
        <p:nvSpPr>
          <p:cNvPr id="9" name="TextBox 9"/>
          <p:cNvSpPr txBox="1"/>
          <p:nvPr/>
        </p:nvSpPr>
        <p:spPr>
          <a:xfrm>
            <a:off x="11626755" y="4917402"/>
            <a:ext cx="5205084" cy="2110258"/>
          </a:xfrm>
          <a:prstGeom prst="rect">
            <a:avLst/>
          </a:prstGeom>
        </p:spPr>
        <p:txBody>
          <a:bodyPr wrap="square" lIns="0" tIns="0" rIns="0" bIns="0" rtlCol="0" anchor="t">
            <a:spAutoFit/>
          </a:bodyPr>
          <a:lstStyle/>
          <a:p>
            <a:pPr algn="ctr">
              <a:lnSpc>
                <a:spcPts val="4200"/>
              </a:lnSpc>
              <a:spcBef>
                <a:spcPct val="0"/>
              </a:spcBef>
            </a:pPr>
            <a:r>
              <a:rPr lang="en-US" sz="3000" spc="179">
                <a:solidFill>
                  <a:srgbClr val="000000"/>
                </a:solidFill>
                <a:latin typeface="Inter"/>
                <a:ea typeface="Inter"/>
                <a:cs typeface="Inter"/>
                <a:sym typeface="Inter"/>
              </a:rPr>
              <a:t>2. Select (</a:t>
            </a:r>
            <a:r>
              <a:rPr lang="en-US" sz="3000" b="1" spc="179">
                <a:solidFill>
                  <a:srgbClr val="000000"/>
                </a:solidFill>
                <a:latin typeface="Inter"/>
                <a:ea typeface="Inter"/>
                <a:cs typeface="Inter"/>
                <a:sym typeface="Inter"/>
              </a:rPr>
              <a:t>Main Machine)</a:t>
            </a:r>
            <a:r>
              <a:rPr lang="en-US" sz="3000" spc="179">
                <a:solidFill>
                  <a:srgbClr val="000000"/>
                </a:solidFill>
                <a:latin typeface="Inter"/>
                <a:ea typeface="Inter"/>
                <a:cs typeface="Inter"/>
                <a:sym typeface="Inter"/>
              </a:rPr>
              <a:t> on managers terminal before ending breakfast or lunch service.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523212d-ee6b-416a-b870-f85da76adb72" xsi:nil="true"/>
    <lcf76f155ced4ddcb4097134ff3c332f xmlns="8bf10d84-95c4-446b-a6dc-317de180077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6" ma:contentTypeDescription="Create a new document." ma:contentTypeScope="" ma:versionID="43b9c81d7a5e3078268c4b9cce89b625">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f4eab557a529fdce1d91f0c92e75c8f8"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3498C2-556A-414F-A3F6-DC5B7141AD07}">
  <ds:schemaRefs>
    <ds:schemaRef ds:uri="http://schemas.microsoft.com/office/infopath/2007/PartnerControls"/>
    <ds:schemaRef ds:uri="http://purl.org/dc/dcmitype/"/>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http://purl.org/dc/terms/"/>
    <ds:schemaRef ds:uri="http://www.w3.org/XML/1998/namespace"/>
    <ds:schemaRef ds:uri="23d74c57-1d9e-4fbc-9911-a0bc4d9ee1c8"/>
    <ds:schemaRef ds:uri="b523212d-ee6b-416a-b870-f85da76adb72"/>
    <ds:schemaRef ds:uri="8bf10d84-95c4-446b-a6dc-317de1800774"/>
  </ds:schemaRefs>
</ds:datastoreItem>
</file>

<file path=customXml/itemProps2.xml><?xml version="1.0" encoding="utf-8"?>
<ds:datastoreItem xmlns:ds="http://schemas.openxmlformats.org/officeDocument/2006/customXml" ds:itemID="{4510B980-6007-41C9-84C6-274D740A02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f10d84-95c4-446b-a6dc-317de1800774"/>
    <ds:schemaRef ds:uri="b523212d-ee6b-416a-b870-f85da76adb72"/>
    <ds:schemaRef ds:uri="a038a585-4f1b-4b82-9716-f9d38f63b7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813B4C-ADB4-4695-BC3A-3838A2FC6928}">
  <ds:schemaRefs>
    <ds:schemaRef ds:uri="http://schemas.microsoft.com/sharepoint/v3/contenttype/forms"/>
  </ds:schemaRefs>
</ds:datastoreItem>
</file>

<file path=docMetadata/LabelInfo.xml><?xml version="1.0" encoding="utf-8"?>
<clbl:labelList xmlns:clbl="http://schemas.microsoft.com/office/2020/mipLabelMetadata">
  <clbl:label id="{042a40a1-b128-4ac4-8648-016ffa121487}" enabled="0" method="" siteId="{042a40a1-b128-4ac4-8648-016ffa121487}" removed="1"/>
</clbl:labelList>
</file>

<file path=docProps/app.xml><?xml version="1.0" encoding="utf-8"?>
<Properties xmlns="http://schemas.openxmlformats.org/officeDocument/2006/extended-properties" xmlns:vt="http://schemas.openxmlformats.org/officeDocument/2006/docPropsVTypes">
  <Template/>
  <TotalTime>331</TotalTime>
  <Words>1495</Words>
  <Application>Microsoft Office PowerPoint</Application>
  <PresentationFormat>Custom</PresentationFormat>
  <Paragraphs>243</Paragraphs>
  <Slides>33</Slides>
  <Notes>5</Notes>
  <HiddenSlides>0</HiddenSlides>
  <MMClips>1</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Newton Front of the house Overview</dc:title>
  <dc:creator>CASTILLO, CARLOS</dc:creator>
  <cp:lastModifiedBy>Soto, Dawn</cp:lastModifiedBy>
  <cp:revision>5</cp:revision>
  <dcterms:created xsi:type="dcterms:W3CDTF">2006-08-16T00:00:00Z</dcterms:created>
  <dcterms:modified xsi:type="dcterms:W3CDTF">2025-08-08T17:08:32Z</dcterms:modified>
  <dc:identifier>DAGrd6u-PCI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0x0101004EE02F034B8BF54BAE9AA0D60582A4B6</vt:lpwstr>
  </property>
  <property fmtid="{D5CDD505-2E9C-101B-9397-08002B2CF9AE}" pid="3" name="MediaServiceImageTags">
    <vt:lpwstr/>
  </property>
</Properties>
</file>